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11" r:id="rId4"/>
    <p:sldMasterId id="2147483996" r:id="rId5"/>
    <p:sldMasterId id="2147483981" r:id="rId6"/>
    <p:sldMasterId id="2147483937" r:id="rId7"/>
  </p:sldMasterIdLst>
  <p:notesMasterIdLst>
    <p:notesMasterId r:id="rId26"/>
  </p:notesMasterIdLst>
  <p:handoutMasterIdLst>
    <p:handoutMasterId r:id="rId27"/>
  </p:handoutMasterIdLst>
  <p:sldIdLst>
    <p:sldId id="343" r:id="rId8"/>
    <p:sldId id="365" r:id="rId9"/>
    <p:sldId id="372" r:id="rId10"/>
    <p:sldId id="373" r:id="rId11"/>
    <p:sldId id="558" r:id="rId12"/>
    <p:sldId id="559" r:id="rId13"/>
    <p:sldId id="560" r:id="rId14"/>
    <p:sldId id="562" r:id="rId15"/>
    <p:sldId id="571" r:id="rId16"/>
    <p:sldId id="561" r:id="rId17"/>
    <p:sldId id="563" r:id="rId18"/>
    <p:sldId id="564" r:id="rId19"/>
    <p:sldId id="565" r:id="rId20"/>
    <p:sldId id="566" r:id="rId21"/>
    <p:sldId id="569" r:id="rId22"/>
    <p:sldId id="570" r:id="rId23"/>
    <p:sldId id="568" r:id="rId24"/>
    <p:sldId id="35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273" userDrawn="1">
          <p15:clr>
            <a:srgbClr val="A4A3A4"/>
          </p15:clr>
        </p15:guide>
        <p15:guide id="3" orient="horz" pos="4178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276957-83FE-E9F6-A617-CEBE06CF2B1E}" name="Masselus, Lise" initials="ML" userId="S::lmasselus@rwi-essen.de::5b64a76b-d53f-4a22-ba79-eca8d31ca5fd" providerId="AD"/>
  <p188:author id="{CA04F5DE-1324-65AF-14B4-9359CBB139C3}" name="Jörg Peters" initials="JP" userId="S::jpeters@rwi-essen.de::be186642-fa0e-43dc-a981-6b4ef06590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7FD"/>
    <a:srgbClr val="10A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 autoAdjust="0"/>
    <p:restoredTop sz="86640" autoAdjust="0"/>
  </p:normalViewPr>
  <p:slideViewPr>
    <p:cSldViewPr snapToGrid="0" snapToObjects="1" showGuides="1">
      <p:cViewPr varScale="1">
        <p:scale>
          <a:sx n="54" d="100"/>
          <a:sy n="54" d="100"/>
        </p:scale>
        <p:origin x="928" y="60"/>
      </p:cViewPr>
      <p:guideLst>
        <p:guide orient="horz" pos="2273"/>
        <p:guide orient="horz" pos="4178"/>
        <p:guide pos="3840"/>
      </p:guideLst>
    </p:cSldViewPr>
  </p:slideViewPr>
  <p:outlineViewPr>
    <p:cViewPr>
      <p:scale>
        <a:sx n="33" d="100"/>
        <a:sy n="33" d="100"/>
      </p:scale>
      <p:origin x="0" y="-192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6" d="100"/>
          <a:sy n="136" d="100"/>
        </p:scale>
        <p:origin x="4680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örg Peters" userId="be186642-fa0e-43dc-a981-6b4ef0659074" providerId="ADAL" clId="{3199C5D8-FAA2-4F18-BAC5-B2F75B8F6A5D}"/>
    <pc:docChg chg="undo custSel modSld">
      <pc:chgData name="Jörg Peters" userId="be186642-fa0e-43dc-a981-6b4ef0659074" providerId="ADAL" clId="{3199C5D8-FAA2-4F18-BAC5-B2F75B8F6A5D}" dt="2023-04-28T11:51:24.487" v="2" actId="478"/>
      <pc:docMkLst>
        <pc:docMk/>
      </pc:docMkLst>
      <pc:sldChg chg="addSp delSp mod">
        <pc:chgData name="Jörg Peters" userId="be186642-fa0e-43dc-a981-6b4ef0659074" providerId="ADAL" clId="{3199C5D8-FAA2-4F18-BAC5-B2F75B8F6A5D}" dt="2023-04-28T11:51:24.487" v="2" actId="478"/>
        <pc:sldMkLst>
          <pc:docMk/>
          <pc:sldMk cId="197212816" sldId="559"/>
        </pc:sldMkLst>
        <pc:spChg chg="add del">
          <ac:chgData name="Jörg Peters" userId="be186642-fa0e-43dc-a981-6b4ef0659074" providerId="ADAL" clId="{3199C5D8-FAA2-4F18-BAC5-B2F75B8F6A5D}" dt="2023-04-28T11:51:22.464" v="1" actId="478"/>
          <ac:spMkLst>
            <pc:docMk/>
            <pc:sldMk cId="197212816" sldId="559"/>
            <ac:spMk id="10" creationId="{21511FCD-5EE5-7A08-E4B1-FAF260A7831E}"/>
          </ac:spMkLst>
        </pc:spChg>
        <pc:picChg chg="add del">
          <ac:chgData name="Jörg Peters" userId="be186642-fa0e-43dc-a981-6b4ef0659074" providerId="ADAL" clId="{3199C5D8-FAA2-4F18-BAC5-B2F75B8F6A5D}" dt="2023-04-28T11:51:24.487" v="2" actId="478"/>
          <ac:picMkLst>
            <pc:docMk/>
            <pc:sldMk cId="197212816" sldId="559"/>
            <ac:picMk id="12" creationId="{A8DDF2A6-B1DC-4492-5911-86259C87768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332D2D1-6FEB-B641-BBEC-98E11D62E5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5D1645-F1F4-A840-87D5-28FD3D999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22.03.21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253904-862B-0844-BB68-16EB7F1CD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6B9B7C-5D16-E446-B129-2AF25EE72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FDE75-A61B-FA4B-8AC0-A70B5059C9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69138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r>
              <a:rPr lang="de-DE"/>
              <a:t>22.03.21</a:t>
            </a:r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5A2FA115-7FEE-874E-A5F5-BBB3BE5F192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45963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C9065DB-D0E1-424B-9B95-96E9FE1575D9}"/>
              </a:ext>
            </a:extLst>
          </p:cNvPr>
          <p:cNvSpPr txBox="1">
            <a:spLocks/>
          </p:cNvSpPr>
          <p:nvPr userDrawn="1"/>
        </p:nvSpPr>
        <p:spPr>
          <a:xfrm>
            <a:off x="766762" y="5057554"/>
            <a:ext cx="7047260" cy="96309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1"/>
                </a:solidFill>
                <a:latin typeface="InfoOTText Semibol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latin typeface="Calibri" panose="020F0502020204030204" pitchFamily="34" charset="0"/>
            </a:endParaRPr>
          </a:p>
          <a:p>
            <a:endParaRPr lang="en-US" sz="1800" b="0" i="0" dirty="0">
              <a:latin typeface="Calibri" panose="020F050202020403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49B178-7B7C-9D4A-9212-CFB4435CD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447" y="1280130"/>
            <a:ext cx="7058025" cy="107475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HEADLINE ARIAL 32PT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6E39D74-307F-0747-9E5B-AF30215C47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447" y="2354890"/>
            <a:ext cx="7040909" cy="1079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D63204-A0E8-4D46-9521-1F7F73B26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4868863"/>
            <a:ext cx="5257800" cy="1439862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Referent/in</a:t>
            </a:r>
          </a:p>
          <a:p>
            <a:r>
              <a:rPr lang="de-DE" dirty="0"/>
              <a:t>Referent/in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99F2E0-6CD2-D64D-947F-5ABCBE99D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2602" y="505876"/>
            <a:ext cx="3743922" cy="989773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7A8345B-C4A2-FF44-89B4-0907FA09C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7D60223-B4E2-7E41-B2B3-8A61D9854936}" type="datetime1">
              <a:rPr lang="de-DE" smtClean="0"/>
              <a:t>28.04.2023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67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zwei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5B2B47D-2F07-1B4E-98A4-F5D87E49FE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8854614" cy="35877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DES KAPITELS</a:t>
            </a:r>
            <a:br>
              <a:rPr lang="de-DE" dirty="0"/>
            </a:br>
            <a:endParaRPr lang="en-US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311FFC30-815A-9E40-BE52-E671F9E43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399" y="1060778"/>
            <a:ext cx="88546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Untertitel: kurz und prägnant, zweispaltig Text mit Bild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2F2349DF-04D9-F943-B650-86E6F74373B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6762" y="1989138"/>
            <a:ext cx="5254623" cy="2589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 panose="020B0600040502020204" pitchFamily="34" charset="0"/>
              <a:buChar char="▸"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Lucida Grande" panose="020B0600040502020204" pitchFamily="34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Zwischenüberschrift</a:t>
            </a:r>
          </a:p>
          <a:p>
            <a:pPr lvl="1"/>
            <a:r>
              <a:rPr lang="de-DE" dirty="0"/>
              <a:t>Stichpunkte bitte kurz halten</a:t>
            </a:r>
          </a:p>
          <a:p>
            <a:pPr lvl="2"/>
            <a:r>
              <a:rPr lang="de-DE" dirty="0"/>
              <a:t>In der Kürze liegt die Würze</a:t>
            </a:r>
          </a:p>
          <a:p>
            <a:pPr lvl="3"/>
            <a:r>
              <a:rPr lang="de-DE" dirty="0"/>
              <a:t>Weniger ist mehr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314681-78E3-764C-A329-8BE1AE9FC0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7438" y="1989138"/>
            <a:ext cx="5257800" cy="431958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D82DF93-52CF-0040-B36B-8744A409B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3E2B424A-887F-9F43-91D4-BF01620D5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DCE8223-893C-7040-9A89-5EB8576CE87D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43BBB815-658D-BD4F-BA4B-77055F4ED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0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zweispaltig_Schau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5B2B47D-2F07-1B4E-98A4-F5D87E49FE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7054388" cy="4885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DES KAPITELS </a:t>
            </a:r>
            <a:br>
              <a:rPr lang="de-DE" dirty="0"/>
            </a:br>
            <a:endParaRPr lang="en-US" dirty="0"/>
          </a:p>
        </p:txBody>
      </p:sp>
      <p:pic>
        <p:nvPicPr>
          <p:cNvPr id="22" name="Grafik 21" descr="Ein Bild, das Zeichnung, Hemd enthält.&#10;&#10;Automatisch generierte Beschreibung">
            <a:extLst>
              <a:ext uri="{FF2B5EF4-FFF2-40B4-BE49-F238E27FC236}">
                <a16:creationId xmlns:a16="http://schemas.microsoft.com/office/drawing/2014/main" id="{DE5CB102-3C38-394D-84C5-01A905ABE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8620" y="6344142"/>
            <a:ext cx="1039697" cy="335386"/>
          </a:xfrm>
          <a:prstGeom prst="rect">
            <a:avLst/>
          </a:prstGeom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7F703AB3-2B4F-E94C-A37D-9A72D593F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00" y="1037870"/>
            <a:ext cx="7054388" cy="3375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 des Kapitels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A200283E-EAD8-DC4A-890F-41D37AFE3D8B}"/>
              </a:ext>
            </a:extLst>
          </p:cNvPr>
          <p:cNvCxnSpPr>
            <a:cxnSpLocks/>
          </p:cNvCxnSpPr>
          <p:nvPr userDrawn="1"/>
        </p:nvCxnSpPr>
        <p:spPr>
          <a:xfrm>
            <a:off x="6160723" y="4882671"/>
            <a:ext cx="52645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43A6BEF3-B68B-EE49-827E-2B0D8C7C07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6762" y="1989137"/>
            <a:ext cx="5254623" cy="43195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 panose="020B0600040502020204" pitchFamily="34" charset="0"/>
              <a:buChar char="▸"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Lucida Grande" panose="020B0600040502020204" pitchFamily="34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Zwischenüberschrift</a:t>
            </a:r>
          </a:p>
          <a:p>
            <a:pPr lvl="1"/>
            <a:r>
              <a:rPr lang="de-DE" dirty="0"/>
              <a:t>Stichpunkte bitte kurz halten</a:t>
            </a:r>
          </a:p>
          <a:p>
            <a:pPr lvl="2"/>
            <a:r>
              <a:rPr lang="de-DE" dirty="0"/>
              <a:t>In der Kürze liegt die Würze</a:t>
            </a:r>
          </a:p>
          <a:p>
            <a:pPr lvl="3"/>
            <a:r>
              <a:rPr lang="de-DE" dirty="0"/>
              <a:t>Weniger ist mehr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E4CFA555-3AA3-7947-B2B7-03E474C4CE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3802" y="5589589"/>
            <a:ext cx="5254625" cy="7191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AEAC1C4B-4234-4E49-8BB6-C6E7A05D6A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7439" y="4969849"/>
            <a:ext cx="5250988" cy="619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de-DE" sz="2000" b="1" i="0" smtClean="0"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Titel des Schaubildes</a:t>
            </a:r>
          </a:p>
        </p:txBody>
      </p:sp>
      <p:sp>
        <p:nvSpPr>
          <p:cNvPr id="19" name="Diagrammplatzhalter 2">
            <a:extLst>
              <a:ext uri="{FF2B5EF4-FFF2-40B4-BE49-F238E27FC236}">
                <a16:creationId xmlns:a16="http://schemas.microsoft.com/office/drawing/2014/main" id="{9BDAB17D-119B-4249-B3C9-E009464ACD49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81725" y="1989139"/>
            <a:ext cx="5243513" cy="27814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54F8D4C-DB6E-B44F-9BA6-29C0196A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id="{DE826A83-B716-2943-8E13-4A4F869D1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5ED19F9-A5BE-9849-B2C0-587CB263D801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DC6DDD28-82B9-D34F-9827-73F51C2F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9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Folgefolie_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A13B56B-6F6A-DB41-9801-EE1E50758F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77106" y="4964113"/>
            <a:ext cx="3453938" cy="2833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de-DE" sz="20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Titel Schaubild 2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FFEB92DE-2B1C-6245-974C-89D379012E58}"/>
              </a:ext>
            </a:extLst>
          </p:cNvPr>
          <p:cNvCxnSpPr>
            <a:cxnSpLocks/>
          </p:cNvCxnSpPr>
          <p:nvPr userDrawn="1"/>
        </p:nvCxnSpPr>
        <p:spPr>
          <a:xfrm>
            <a:off x="4377106" y="4868863"/>
            <a:ext cx="3453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73045693-A9F4-3E41-9566-311390A8BD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85388" y="4973638"/>
            <a:ext cx="3457575" cy="2833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de-DE" sz="20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Titel Schaubild 3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A200283E-EAD8-DC4A-890F-41D37AFE3D8B}"/>
              </a:ext>
            </a:extLst>
          </p:cNvPr>
          <p:cNvCxnSpPr/>
          <p:nvPr userDrawn="1"/>
        </p:nvCxnSpPr>
        <p:spPr>
          <a:xfrm>
            <a:off x="7964950" y="4862697"/>
            <a:ext cx="3453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4A31EA58-2ED9-0D42-B6FE-6647C07F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61685" y="3933737"/>
            <a:ext cx="352988" cy="47576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F83C332-50A6-0242-B70D-B1EC2B7B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639366" y="3922643"/>
            <a:ext cx="352988" cy="47576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ADD662B-6F8A-6B4A-BD46-B8DF6D76A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417047" y="3922643"/>
            <a:ext cx="352988" cy="47576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314C85A-5A9F-7041-9C2E-BB065DFEC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22649" y="3922240"/>
            <a:ext cx="352988" cy="47576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489F43-A498-EB49-BC7F-D2C7EBBE0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8422205" y="3963083"/>
            <a:ext cx="423043" cy="41587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2FE717C-5D60-F94B-9506-2BAAD0C5D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201970" y="3988542"/>
            <a:ext cx="423043" cy="4158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F173759-4709-E44F-99FE-FCB710FEF7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936689" y="3988542"/>
            <a:ext cx="423043" cy="41587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EEB8EB9-B66F-C54B-B161-3CACB7B9A7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10696946" y="3974580"/>
            <a:ext cx="423043" cy="41587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7DD8DB5-49E9-0C4C-8764-919225349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230191"/>
            <a:ext cx="8854613" cy="23264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14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KAPITELÜBERSCHRIFT</a:t>
            </a:r>
            <a:endParaRPr lang="en-US" dirty="0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B33CE7AB-B76C-5C41-B745-4A0DB7110FAA}"/>
              </a:ext>
            </a:extLst>
          </p:cNvPr>
          <p:cNvCxnSpPr>
            <a:cxnSpLocks/>
          </p:cNvCxnSpPr>
          <p:nvPr userDrawn="1"/>
        </p:nvCxnSpPr>
        <p:spPr>
          <a:xfrm>
            <a:off x="763124" y="547687"/>
            <a:ext cx="88582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BE306332-DC2F-5F45-8A5E-8363E076D4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5444" y="4965618"/>
            <a:ext cx="3453938" cy="2833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de-DE" sz="20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Titel Schaubild 1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cxnSp>
        <p:nvCxnSpPr>
          <p:cNvPr id="43" name="Gerade Verbindung 42">
            <a:extLst>
              <a:ext uri="{FF2B5EF4-FFF2-40B4-BE49-F238E27FC236}">
                <a16:creationId xmlns:a16="http://schemas.microsoft.com/office/drawing/2014/main" id="{1E1A5B44-7BDD-D049-8F18-82C0F0A29E66}"/>
              </a:ext>
            </a:extLst>
          </p:cNvPr>
          <p:cNvCxnSpPr>
            <a:cxnSpLocks/>
          </p:cNvCxnSpPr>
          <p:nvPr userDrawn="1"/>
        </p:nvCxnSpPr>
        <p:spPr>
          <a:xfrm>
            <a:off x="765444" y="4870368"/>
            <a:ext cx="3453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fik 44">
            <a:extLst>
              <a:ext uri="{FF2B5EF4-FFF2-40B4-BE49-F238E27FC236}">
                <a16:creationId xmlns:a16="http://schemas.microsoft.com/office/drawing/2014/main" id="{13A25E51-7C5D-6748-BC05-004EB5EF7E41}"/>
              </a:ext>
            </a:extLst>
          </p:cNvPr>
          <p:cNvGrpSpPr/>
          <p:nvPr/>
        </p:nvGrpSpPr>
        <p:grpSpPr>
          <a:xfrm>
            <a:off x="1228148" y="4008909"/>
            <a:ext cx="448758" cy="406979"/>
            <a:chOff x="1228148" y="4008909"/>
            <a:chExt cx="448758" cy="406979"/>
          </a:xfrm>
        </p:grpSpPr>
        <p:sp>
          <p:nvSpPr>
            <p:cNvPr id="4" name="Freihandform 3">
              <a:extLst>
                <a:ext uri="{FF2B5EF4-FFF2-40B4-BE49-F238E27FC236}">
                  <a16:creationId xmlns:a16="http://schemas.microsoft.com/office/drawing/2014/main" id="{D4FF3BAF-D14E-7E4C-8748-8288D20523CE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" name="Freihandform 4">
              <a:extLst>
                <a:ext uri="{FF2B5EF4-FFF2-40B4-BE49-F238E27FC236}">
                  <a16:creationId xmlns:a16="http://schemas.microsoft.com/office/drawing/2014/main" id="{50387A19-21F5-DE4B-A0F8-E472B34257B6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E19A78A5-6626-E248-BC2B-8D925FF88C49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Grafik 44">
            <a:extLst>
              <a:ext uri="{FF2B5EF4-FFF2-40B4-BE49-F238E27FC236}">
                <a16:creationId xmlns:a16="http://schemas.microsoft.com/office/drawing/2014/main" id="{CA77326C-C554-624C-AD24-C1E1A9101CED}"/>
              </a:ext>
            </a:extLst>
          </p:cNvPr>
          <p:cNvGrpSpPr/>
          <p:nvPr userDrawn="1"/>
        </p:nvGrpSpPr>
        <p:grpSpPr>
          <a:xfrm>
            <a:off x="1929618" y="4016411"/>
            <a:ext cx="448758" cy="406979"/>
            <a:chOff x="1228148" y="4008909"/>
            <a:chExt cx="448758" cy="406979"/>
          </a:xfrm>
        </p:grpSpPr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20F59666-3B63-4C43-80D2-E1D81D9C3EDE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42560E58-D390-FC4C-A17A-A6B29CD2163B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FA92A01E-6DA3-B849-8FCF-7CF640E85F9C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Grafik 44">
            <a:extLst>
              <a:ext uri="{FF2B5EF4-FFF2-40B4-BE49-F238E27FC236}">
                <a16:creationId xmlns:a16="http://schemas.microsoft.com/office/drawing/2014/main" id="{C16E1EA4-48EB-0343-B04E-789D9E1DA6D0}"/>
              </a:ext>
            </a:extLst>
          </p:cNvPr>
          <p:cNvGrpSpPr/>
          <p:nvPr userDrawn="1"/>
        </p:nvGrpSpPr>
        <p:grpSpPr>
          <a:xfrm>
            <a:off x="2693964" y="3997436"/>
            <a:ext cx="448758" cy="406979"/>
            <a:chOff x="1228148" y="4008909"/>
            <a:chExt cx="448758" cy="406979"/>
          </a:xfrm>
        </p:grpSpPr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D7968ACA-6624-A94F-893E-1EF6DED6E4EF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4F010765-1E19-6A48-B022-72E4E8E278AC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37125705-882E-C647-8F51-B9679352E2FA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afik 44">
            <a:extLst>
              <a:ext uri="{FF2B5EF4-FFF2-40B4-BE49-F238E27FC236}">
                <a16:creationId xmlns:a16="http://schemas.microsoft.com/office/drawing/2014/main" id="{B6CFA194-8761-4D41-9519-3697E905AE51}"/>
              </a:ext>
            </a:extLst>
          </p:cNvPr>
          <p:cNvGrpSpPr/>
          <p:nvPr userDrawn="1"/>
        </p:nvGrpSpPr>
        <p:grpSpPr>
          <a:xfrm>
            <a:off x="3434932" y="3982557"/>
            <a:ext cx="448758" cy="406979"/>
            <a:chOff x="1228148" y="4008909"/>
            <a:chExt cx="448758" cy="406979"/>
          </a:xfrm>
        </p:grpSpPr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E5D11D69-CBC8-CA48-BEC0-41F1C8C45DF0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F093C747-5F44-0548-BB6E-BC575A94C26B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403C558D-C5B0-6240-9BA8-CB5FC73F291F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AB9C794F-0BDA-0140-A69C-49345ACAD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000" y="918000"/>
            <a:ext cx="8858249" cy="3716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Calibri" panose="020F0502020204030204" pitchFamily="34" charset="0"/>
              </a:defRPr>
            </a:lvl1pPr>
            <a:lvl2pPr marL="457200" marR="0" indent="0" algn="l" defTabSz="55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00" b="0" i="0">
                <a:effectLst/>
                <a:latin typeface="Calibri" panose="020F0502020204030204" pitchFamily="34" charset="0"/>
              </a:defRPr>
            </a:lvl2pPr>
            <a:lvl3pPr marL="914400" indent="0" defTabSz="720000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None/>
              <a:defRPr sz="91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00000" indent="-285750" defTabSz="720000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100"/>
            </a:lvl4pPr>
            <a:lvl5pPr marL="1771650" indent="0" defTabSz="720000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91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>
              <a:buNone/>
              <a:defRPr sz="100"/>
            </a:lvl6pPr>
          </a:lstStyle>
          <a:p>
            <a:pPr lvl="0"/>
            <a:r>
              <a:rPr lang="de-DE" dirty="0"/>
              <a:t>Zwischenüberschrift (dreispaltiger Aufbau/Folgefolie)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  <a:p>
            <a:pPr marL="2057400" lvl="4" indent="-285750"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de-DE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InfoOTText" panose="02000506030000020004" pitchFamily="2" charset="77"/>
            </a:endParaRPr>
          </a:p>
          <a:p>
            <a:pPr marL="2057400" lvl="4" indent="-285750"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de-DE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InfoOTText" panose="02000506030000020004" pitchFamily="2" charset="77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  <a:p>
            <a:pPr marL="154305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</p:txBody>
      </p:sp>
      <p:sp>
        <p:nvSpPr>
          <p:cNvPr id="62" name="Textplatzhalter 4">
            <a:extLst>
              <a:ext uri="{FF2B5EF4-FFF2-40B4-BE49-F238E27FC236}">
                <a16:creationId xmlns:a16="http://schemas.microsoft.com/office/drawing/2014/main" id="{43C26D7A-E226-314C-B9EF-D418DB2682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0558" y="5598089"/>
            <a:ext cx="3457576" cy="51435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63" name="Textplatzhalter 4">
            <a:extLst>
              <a:ext uri="{FF2B5EF4-FFF2-40B4-BE49-F238E27FC236}">
                <a16:creationId xmlns:a16="http://schemas.microsoft.com/office/drawing/2014/main" id="{2F347462-D419-F44D-B59B-8029A8C2C4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7213" y="5591349"/>
            <a:ext cx="3457576" cy="51435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64" name="Textplatzhalter 4">
            <a:extLst>
              <a:ext uri="{FF2B5EF4-FFF2-40B4-BE49-F238E27FC236}">
                <a16:creationId xmlns:a16="http://schemas.microsoft.com/office/drawing/2014/main" id="{7F11E9F2-5638-7742-93D3-0444F18C20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74278" y="5600573"/>
            <a:ext cx="3457576" cy="51435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45" name="Foliennummernplatzhalter 5">
            <a:extLst>
              <a:ext uri="{FF2B5EF4-FFF2-40B4-BE49-F238E27FC236}">
                <a16:creationId xmlns:a16="http://schemas.microsoft.com/office/drawing/2014/main" id="{5BB73465-DD0E-4349-93E7-709EB5C18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58" name="Datumsplatzhalter 2">
            <a:extLst>
              <a:ext uri="{FF2B5EF4-FFF2-40B4-BE49-F238E27FC236}">
                <a16:creationId xmlns:a16="http://schemas.microsoft.com/office/drawing/2014/main" id="{CFF37926-62FE-F34C-9D71-C112C66BE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B5D027-3485-BE4C-BD63-3F1B6744C9B7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Fußzeilenplatzhalter 3">
            <a:extLst>
              <a:ext uri="{FF2B5EF4-FFF2-40B4-BE49-F238E27FC236}">
                <a16:creationId xmlns:a16="http://schemas.microsoft.com/office/drawing/2014/main" id="{F0998C25-F98E-5143-8157-3E7A8E783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Fol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4A31EA58-2ED9-0D42-B6FE-6647C07F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861685" y="3933737"/>
            <a:ext cx="352988" cy="47576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F83C332-50A6-0242-B70D-B1EC2B7B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639366" y="3922643"/>
            <a:ext cx="352988" cy="47576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ADD662B-6F8A-6B4A-BD46-B8DF6D76A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417047" y="3922643"/>
            <a:ext cx="352988" cy="47576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1314C85A-5A9F-7041-9C2E-BB065DFECE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122649" y="3922240"/>
            <a:ext cx="352988" cy="47576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D489F43-A498-EB49-BC7F-D2C7EBBE0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8422205" y="3963083"/>
            <a:ext cx="423043" cy="41587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2FE717C-5D60-F94B-9506-2BAAD0C5D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201970" y="3988542"/>
            <a:ext cx="423043" cy="4158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8F173759-4709-E44F-99FE-FCB710FEF7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936689" y="3988542"/>
            <a:ext cx="423043" cy="41587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EEB8EB9-B66F-C54B-B161-3CACB7B9A7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10696946" y="3974580"/>
            <a:ext cx="423043" cy="41587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7DD8DB5-49E9-0C4C-8764-9192253494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230191"/>
            <a:ext cx="8854613" cy="23264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14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KAPITELÜBERSCHRIFT</a:t>
            </a:r>
            <a:endParaRPr lang="en-US" dirty="0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B33CE7AB-B76C-5C41-B745-4A0DB7110FAA}"/>
              </a:ext>
            </a:extLst>
          </p:cNvPr>
          <p:cNvCxnSpPr>
            <a:cxnSpLocks/>
          </p:cNvCxnSpPr>
          <p:nvPr userDrawn="1"/>
        </p:nvCxnSpPr>
        <p:spPr>
          <a:xfrm>
            <a:off x="763124" y="547687"/>
            <a:ext cx="88582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fik 44">
            <a:extLst>
              <a:ext uri="{FF2B5EF4-FFF2-40B4-BE49-F238E27FC236}">
                <a16:creationId xmlns:a16="http://schemas.microsoft.com/office/drawing/2014/main" id="{13A25E51-7C5D-6748-BC05-004EB5EF7E41}"/>
              </a:ext>
            </a:extLst>
          </p:cNvPr>
          <p:cNvGrpSpPr/>
          <p:nvPr/>
        </p:nvGrpSpPr>
        <p:grpSpPr>
          <a:xfrm>
            <a:off x="1228148" y="4008909"/>
            <a:ext cx="448758" cy="406979"/>
            <a:chOff x="1228148" y="4008909"/>
            <a:chExt cx="448758" cy="406979"/>
          </a:xfrm>
        </p:grpSpPr>
        <p:sp>
          <p:nvSpPr>
            <p:cNvPr id="4" name="Freihandform 3">
              <a:extLst>
                <a:ext uri="{FF2B5EF4-FFF2-40B4-BE49-F238E27FC236}">
                  <a16:creationId xmlns:a16="http://schemas.microsoft.com/office/drawing/2014/main" id="{D4FF3BAF-D14E-7E4C-8748-8288D20523CE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" name="Freihandform 4">
              <a:extLst>
                <a:ext uri="{FF2B5EF4-FFF2-40B4-BE49-F238E27FC236}">
                  <a16:creationId xmlns:a16="http://schemas.microsoft.com/office/drawing/2014/main" id="{50387A19-21F5-DE4B-A0F8-E472B34257B6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E19A78A5-6626-E248-BC2B-8D925FF88C49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Grafik 44">
            <a:extLst>
              <a:ext uri="{FF2B5EF4-FFF2-40B4-BE49-F238E27FC236}">
                <a16:creationId xmlns:a16="http://schemas.microsoft.com/office/drawing/2014/main" id="{CA77326C-C554-624C-AD24-C1E1A9101CED}"/>
              </a:ext>
            </a:extLst>
          </p:cNvPr>
          <p:cNvGrpSpPr/>
          <p:nvPr userDrawn="1"/>
        </p:nvGrpSpPr>
        <p:grpSpPr>
          <a:xfrm>
            <a:off x="1929618" y="4016411"/>
            <a:ext cx="448758" cy="406979"/>
            <a:chOff x="1228148" y="4008909"/>
            <a:chExt cx="448758" cy="406979"/>
          </a:xfrm>
        </p:grpSpPr>
        <p:sp>
          <p:nvSpPr>
            <p:cNvPr id="47" name="Freihandform 46">
              <a:extLst>
                <a:ext uri="{FF2B5EF4-FFF2-40B4-BE49-F238E27FC236}">
                  <a16:creationId xmlns:a16="http://schemas.microsoft.com/office/drawing/2014/main" id="{20F59666-3B63-4C43-80D2-E1D81D9C3EDE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48" name="Freihandform 47">
              <a:extLst>
                <a:ext uri="{FF2B5EF4-FFF2-40B4-BE49-F238E27FC236}">
                  <a16:creationId xmlns:a16="http://schemas.microsoft.com/office/drawing/2014/main" id="{42560E58-D390-FC4C-A17A-A6B29CD2163B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id="{FA92A01E-6DA3-B849-8FCF-7CF640E85F9C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Grafik 44">
            <a:extLst>
              <a:ext uri="{FF2B5EF4-FFF2-40B4-BE49-F238E27FC236}">
                <a16:creationId xmlns:a16="http://schemas.microsoft.com/office/drawing/2014/main" id="{C16E1EA4-48EB-0343-B04E-789D9E1DA6D0}"/>
              </a:ext>
            </a:extLst>
          </p:cNvPr>
          <p:cNvGrpSpPr/>
          <p:nvPr userDrawn="1"/>
        </p:nvGrpSpPr>
        <p:grpSpPr>
          <a:xfrm>
            <a:off x="2693964" y="3997436"/>
            <a:ext cx="448758" cy="406979"/>
            <a:chOff x="1228148" y="4008909"/>
            <a:chExt cx="448758" cy="406979"/>
          </a:xfrm>
        </p:grpSpPr>
        <p:sp>
          <p:nvSpPr>
            <p:cNvPr id="51" name="Freihandform 50">
              <a:extLst>
                <a:ext uri="{FF2B5EF4-FFF2-40B4-BE49-F238E27FC236}">
                  <a16:creationId xmlns:a16="http://schemas.microsoft.com/office/drawing/2014/main" id="{D7968ACA-6624-A94F-893E-1EF6DED6E4EF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2" name="Freihandform 51">
              <a:extLst>
                <a:ext uri="{FF2B5EF4-FFF2-40B4-BE49-F238E27FC236}">
                  <a16:creationId xmlns:a16="http://schemas.microsoft.com/office/drawing/2014/main" id="{4F010765-1E19-6A48-B022-72E4E8E278AC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3" name="Freihandform 52">
              <a:extLst>
                <a:ext uri="{FF2B5EF4-FFF2-40B4-BE49-F238E27FC236}">
                  <a16:creationId xmlns:a16="http://schemas.microsoft.com/office/drawing/2014/main" id="{37125705-882E-C647-8F51-B9679352E2FA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Grafik 44">
            <a:extLst>
              <a:ext uri="{FF2B5EF4-FFF2-40B4-BE49-F238E27FC236}">
                <a16:creationId xmlns:a16="http://schemas.microsoft.com/office/drawing/2014/main" id="{B6CFA194-8761-4D41-9519-3697E905AE51}"/>
              </a:ext>
            </a:extLst>
          </p:cNvPr>
          <p:cNvGrpSpPr/>
          <p:nvPr userDrawn="1"/>
        </p:nvGrpSpPr>
        <p:grpSpPr>
          <a:xfrm>
            <a:off x="3434932" y="3982557"/>
            <a:ext cx="448758" cy="406979"/>
            <a:chOff x="1228148" y="4008909"/>
            <a:chExt cx="448758" cy="406979"/>
          </a:xfrm>
        </p:grpSpPr>
        <p:sp>
          <p:nvSpPr>
            <p:cNvPr id="55" name="Freihandform 54">
              <a:extLst>
                <a:ext uri="{FF2B5EF4-FFF2-40B4-BE49-F238E27FC236}">
                  <a16:creationId xmlns:a16="http://schemas.microsoft.com/office/drawing/2014/main" id="{E5D11D69-CBC8-CA48-BEC0-41F1C8C45DF0}"/>
                </a:ext>
              </a:extLst>
            </p:cNvPr>
            <p:cNvSpPr/>
            <p:nvPr/>
          </p:nvSpPr>
          <p:spPr>
            <a:xfrm>
              <a:off x="1228148" y="4219901"/>
              <a:ext cx="180018" cy="186620"/>
            </a:xfrm>
            <a:custGeom>
              <a:avLst/>
              <a:gdLst>
                <a:gd name="connsiteX0" fmla="*/ 170390 w 180018"/>
                <a:gd name="connsiteY0" fmla="*/ 84952 h 186620"/>
                <a:gd name="connsiteX1" fmla="*/ 158237 w 180018"/>
                <a:gd name="connsiteY1" fmla="*/ 53705 h 186620"/>
                <a:gd name="connsiteX2" fmla="*/ 159868 w 180018"/>
                <a:gd name="connsiteY2" fmla="*/ 50426 h 186620"/>
                <a:gd name="connsiteX3" fmla="*/ 158395 w 180018"/>
                <a:gd name="connsiteY3" fmla="*/ 32943 h 186620"/>
                <a:gd name="connsiteX4" fmla="*/ 142496 w 180018"/>
                <a:gd name="connsiteY4" fmla="*/ 28572 h 186620"/>
                <a:gd name="connsiteX5" fmla="*/ 142085 w 180018"/>
                <a:gd name="connsiteY5" fmla="*/ 28833 h 186620"/>
                <a:gd name="connsiteX6" fmla="*/ 110518 w 180018"/>
                <a:gd name="connsiteY6" fmla="*/ 11570 h 186620"/>
                <a:gd name="connsiteX7" fmla="*/ 95577 w 180018"/>
                <a:gd name="connsiteY7" fmla="*/ 116 h 186620"/>
                <a:gd name="connsiteX8" fmla="*/ 82634 w 180018"/>
                <a:gd name="connsiteY8" fmla="*/ 10255 h 186620"/>
                <a:gd name="connsiteX9" fmla="*/ 56328 w 180018"/>
                <a:gd name="connsiteY9" fmla="*/ 24284 h 186620"/>
                <a:gd name="connsiteX10" fmla="*/ 49068 w 180018"/>
                <a:gd name="connsiteY10" fmla="*/ 20722 h 186620"/>
                <a:gd name="connsiteX11" fmla="*/ 30759 w 180018"/>
                <a:gd name="connsiteY11" fmla="*/ 23134 h 186620"/>
                <a:gd name="connsiteX12" fmla="*/ 28392 w 180018"/>
                <a:gd name="connsiteY12" fmla="*/ 39849 h 186620"/>
                <a:gd name="connsiteX13" fmla="*/ 11293 w 180018"/>
                <a:gd name="connsiteY13" fmla="*/ 72731 h 186620"/>
                <a:gd name="connsiteX14" fmla="*/ 1244 w 180018"/>
                <a:gd name="connsiteY14" fmla="*/ 82322 h 186620"/>
                <a:gd name="connsiteX15" fmla="*/ 34 w 180018"/>
                <a:gd name="connsiteY15" fmla="*/ 90926 h 186620"/>
                <a:gd name="connsiteX16" fmla="*/ 8610 w 180018"/>
                <a:gd name="connsiteY16" fmla="*/ 101886 h 186620"/>
                <a:gd name="connsiteX17" fmla="*/ 20921 w 180018"/>
                <a:gd name="connsiteY17" fmla="*/ 136906 h 186620"/>
                <a:gd name="connsiteX18" fmla="*/ 20921 w 180018"/>
                <a:gd name="connsiteY18" fmla="*/ 153840 h 186620"/>
                <a:gd name="connsiteX19" fmla="*/ 38809 w 180018"/>
                <a:gd name="connsiteY19" fmla="*/ 158937 h 186620"/>
                <a:gd name="connsiteX20" fmla="*/ 46437 w 180018"/>
                <a:gd name="connsiteY20" fmla="*/ 156526 h 186620"/>
                <a:gd name="connsiteX21" fmla="*/ 70691 w 180018"/>
                <a:gd name="connsiteY21" fmla="*/ 174501 h 186620"/>
                <a:gd name="connsiteX22" fmla="*/ 82108 w 180018"/>
                <a:gd name="connsiteY22" fmla="*/ 186503 h 186620"/>
                <a:gd name="connsiteX23" fmla="*/ 98470 w 180018"/>
                <a:gd name="connsiteY23" fmla="*/ 177461 h 186620"/>
                <a:gd name="connsiteX24" fmla="*/ 132194 w 180018"/>
                <a:gd name="connsiteY24" fmla="*/ 165185 h 186620"/>
                <a:gd name="connsiteX25" fmla="*/ 148705 w 180018"/>
                <a:gd name="connsiteY25" fmla="*/ 164680 h 186620"/>
                <a:gd name="connsiteX26" fmla="*/ 149293 w 180018"/>
                <a:gd name="connsiteY26" fmla="*/ 163979 h 186620"/>
                <a:gd name="connsiteX27" fmla="*/ 153186 w 180018"/>
                <a:gd name="connsiteY27" fmla="*/ 146880 h 186620"/>
                <a:gd name="connsiteX28" fmla="*/ 165139 w 180018"/>
                <a:gd name="connsiteY28" fmla="*/ 115549 h 186620"/>
                <a:gd name="connsiteX29" fmla="*/ 168391 w 180018"/>
                <a:gd name="connsiteY29" fmla="*/ 114382 h 186620"/>
                <a:gd name="connsiteX30" fmla="*/ 179439 w 180018"/>
                <a:gd name="connsiteY30" fmla="*/ 104681 h 186620"/>
                <a:gd name="connsiteX31" fmla="*/ 180018 w 180018"/>
                <a:gd name="connsiteY31" fmla="*/ 95913 h 186620"/>
                <a:gd name="connsiteX32" fmla="*/ 170390 w 180018"/>
                <a:gd name="connsiteY32" fmla="*/ 84952 h 186620"/>
                <a:gd name="connsiteX33" fmla="*/ 133562 w 180018"/>
                <a:gd name="connsiteY33" fmla="*/ 100516 h 186620"/>
                <a:gd name="connsiteX34" fmla="*/ 84998 w 180018"/>
                <a:gd name="connsiteY34" fmla="*/ 140753 h 186620"/>
                <a:gd name="connsiteX35" fmla="*/ 46122 w 180018"/>
                <a:gd name="connsiteY35" fmla="*/ 93556 h 186620"/>
                <a:gd name="connsiteX36" fmla="*/ 46700 w 180018"/>
                <a:gd name="connsiteY36" fmla="*/ 86377 h 186620"/>
                <a:gd name="connsiteX37" fmla="*/ 96819 w 180018"/>
                <a:gd name="connsiteY37" fmla="*/ 48265 h 186620"/>
                <a:gd name="connsiteX38" fmla="*/ 133930 w 180018"/>
                <a:gd name="connsiteY38" fmla="*/ 93063 h 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0018" h="186620">
                  <a:moveTo>
                    <a:pt x="170390" y="84952"/>
                  </a:moveTo>
                  <a:cubicBezTo>
                    <a:pt x="158750" y="79819"/>
                    <a:pt x="153309" y="65829"/>
                    <a:pt x="158237" y="53705"/>
                  </a:cubicBezTo>
                  <a:cubicBezTo>
                    <a:pt x="158698" y="52570"/>
                    <a:pt x="159244" y="51473"/>
                    <a:pt x="159868" y="50426"/>
                  </a:cubicBezTo>
                  <a:cubicBezTo>
                    <a:pt x="165129" y="43082"/>
                    <a:pt x="162972" y="38753"/>
                    <a:pt x="158395" y="32943"/>
                  </a:cubicBezTo>
                  <a:cubicBezTo>
                    <a:pt x="155163" y="27163"/>
                    <a:pt x="148045" y="25206"/>
                    <a:pt x="142496" y="28572"/>
                  </a:cubicBezTo>
                  <a:cubicBezTo>
                    <a:pt x="142357" y="28656"/>
                    <a:pt x="142220" y="28743"/>
                    <a:pt x="142085" y="28833"/>
                  </a:cubicBezTo>
                  <a:cubicBezTo>
                    <a:pt x="131563" y="34313"/>
                    <a:pt x="112412" y="24668"/>
                    <a:pt x="110518" y="11570"/>
                  </a:cubicBezTo>
                  <a:cubicBezTo>
                    <a:pt x="108993" y="1048"/>
                    <a:pt x="103047" y="993"/>
                    <a:pt x="95577" y="116"/>
                  </a:cubicBezTo>
                  <a:cubicBezTo>
                    <a:pt x="88106" y="-761"/>
                    <a:pt x="84791" y="3404"/>
                    <a:pt x="82634" y="10255"/>
                  </a:cubicBezTo>
                  <a:cubicBezTo>
                    <a:pt x="80477" y="17105"/>
                    <a:pt x="65693" y="24997"/>
                    <a:pt x="56328" y="24284"/>
                  </a:cubicBezTo>
                  <a:cubicBezTo>
                    <a:pt x="53722" y="23562"/>
                    <a:pt x="51262" y="22355"/>
                    <a:pt x="49068" y="20722"/>
                  </a:cubicBezTo>
                  <a:cubicBezTo>
                    <a:pt x="41755" y="13488"/>
                    <a:pt x="36652" y="18037"/>
                    <a:pt x="30759" y="23134"/>
                  </a:cubicBezTo>
                  <a:cubicBezTo>
                    <a:pt x="24867" y="28230"/>
                    <a:pt x="25077" y="33163"/>
                    <a:pt x="28392" y="39849"/>
                  </a:cubicBezTo>
                  <a:cubicBezTo>
                    <a:pt x="33653" y="50809"/>
                    <a:pt x="23709" y="70922"/>
                    <a:pt x="11293" y="72731"/>
                  </a:cubicBezTo>
                  <a:cubicBezTo>
                    <a:pt x="3822" y="73717"/>
                    <a:pt x="2033" y="77389"/>
                    <a:pt x="1244" y="82322"/>
                  </a:cubicBezTo>
                  <a:lnTo>
                    <a:pt x="34" y="90926"/>
                  </a:lnTo>
                  <a:cubicBezTo>
                    <a:pt x="-400" y="96386"/>
                    <a:pt x="3388" y="101228"/>
                    <a:pt x="8610" y="101886"/>
                  </a:cubicBezTo>
                  <a:cubicBezTo>
                    <a:pt x="20710" y="105394"/>
                    <a:pt x="27760" y="127041"/>
                    <a:pt x="20921" y="136906"/>
                  </a:cubicBezTo>
                  <a:cubicBezTo>
                    <a:pt x="16659" y="142989"/>
                    <a:pt x="15660" y="147867"/>
                    <a:pt x="20921" y="153840"/>
                  </a:cubicBezTo>
                  <a:cubicBezTo>
                    <a:pt x="26182" y="159814"/>
                    <a:pt x="30443" y="164801"/>
                    <a:pt x="38809" y="158937"/>
                  </a:cubicBezTo>
                  <a:cubicBezTo>
                    <a:pt x="41202" y="157689"/>
                    <a:pt x="43782" y="156874"/>
                    <a:pt x="46437" y="156526"/>
                  </a:cubicBezTo>
                  <a:cubicBezTo>
                    <a:pt x="55960" y="157348"/>
                    <a:pt x="69534" y="167486"/>
                    <a:pt x="70691" y="174501"/>
                  </a:cubicBezTo>
                  <a:cubicBezTo>
                    <a:pt x="71849" y="181516"/>
                    <a:pt x="74006" y="186284"/>
                    <a:pt x="82108" y="186503"/>
                  </a:cubicBezTo>
                  <a:cubicBezTo>
                    <a:pt x="90210" y="186723"/>
                    <a:pt x="95471" y="187599"/>
                    <a:pt x="98470" y="177461"/>
                  </a:cubicBezTo>
                  <a:cubicBezTo>
                    <a:pt x="102258" y="164801"/>
                    <a:pt x="122356" y="158005"/>
                    <a:pt x="132194" y="165185"/>
                  </a:cubicBezTo>
                  <a:cubicBezTo>
                    <a:pt x="136887" y="169795"/>
                    <a:pt x="144279" y="169569"/>
                    <a:pt x="148705" y="164680"/>
                  </a:cubicBezTo>
                  <a:cubicBezTo>
                    <a:pt x="148909" y="164455"/>
                    <a:pt x="149106" y="164221"/>
                    <a:pt x="149293" y="163979"/>
                  </a:cubicBezTo>
                  <a:cubicBezTo>
                    <a:pt x="154554" y="158937"/>
                    <a:pt x="157290" y="154882"/>
                    <a:pt x="153186" y="146880"/>
                  </a:cubicBezTo>
                  <a:cubicBezTo>
                    <a:pt x="148181" y="134790"/>
                    <a:pt x="153532" y="120763"/>
                    <a:pt x="165139" y="115549"/>
                  </a:cubicBezTo>
                  <a:cubicBezTo>
                    <a:pt x="166193" y="115075"/>
                    <a:pt x="167280" y="114685"/>
                    <a:pt x="168391" y="114382"/>
                  </a:cubicBezTo>
                  <a:cubicBezTo>
                    <a:pt x="173783" y="114194"/>
                    <a:pt x="178349" y="110185"/>
                    <a:pt x="179439" y="104681"/>
                  </a:cubicBezTo>
                  <a:lnTo>
                    <a:pt x="180018" y="95913"/>
                  </a:lnTo>
                  <a:cubicBezTo>
                    <a:pt x="179545" y="90432"/>
                    <a:pt x="177072" y="86980"/>
                    <a:pt x="170390" y="84952"/>
                  </a:cubicBezTo>
                  <a:close/>
                  <a:moveTo>
                    <a:pt x="133562" y="100516"/>
                  </a:moveTo>
                  <a:cubicBezTo>
                    <a:pt x="130818" y="125597"/>
                    <a:pt x="109075" y="143611"/>
                    <a:pt x="84998" y="140753"/>
                  </a:cubicBezTo>
                  <a:cubicBezTo>
                    <a:pt x="62178" y="138044"/>
                    <a:pt x="45225" y="117462"/>
                    <a:pt x="46122" y="93556"/>
                  </a:cubicBezTo>
                  <a:lnTo>
                    <a:pt x="46700" y="86377"/>
                  </a:lnTo>
                  <a:cubicBezTo>
                    <a:pt x="50437" y="61436"/>
                    <a:pt x="72876" y="44373"/>
                    <a:pt x="96819" y="48265"/>
                  </a:cubicBezTo>
                  <a:cubicBezTo>
                    <a:pt x="118052" y="51716"/>
                    <a:pt x="133760" y="70678"/>
                    <a:pt x="133930" y="93063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6" name="Freihandform 55">
              <a:extLst>
                <a:ext uri="{FF2B5EF4-FFF2-40B4-BE49-F238E27FC236}">
                  <a16:creationId xmlns:a16="http://schemas.microsoft.com/office/drawing/2014/main" id="{F093C747-5F44-0548-BB6E-BC575A94C26B}"/>
                </a:ext>
              </a:extLst>
            </p:cNvPr>
            <p:cNvSpPr/>
            <p:nvPr/>
          </p:nvSpPr>
          <p:spPr>
            <a:xfrm>
              <a:off x="1418267" y="4321588"/>
              <a:ext cx="91124" cy="94300"/>
            </a:xfrm>
            <a:custGeom>
              <a:avLst/>
              <a:gdLst>
                <a:gd name="connsiteX0" fmla="*/ 86126 w 91124"/>
                <a:gd name="connsiteY0" fmla="*/ 42946 h 94300"/>
                <a:gd name="connsiteX1" fmla="*/ 80087 w 91124"/>
                <a:gd name="connsiteY1" fmla="*/ 27015 h 94300"/>
                <a:gd name="connsiteX2" fmla="*/ 80865 w 91124"/>
                <a:gd name="connsiteY2" fmla="*/ 25464 h 94300"/>
                <a:gd name="connsiteX3" fmla="*/ 80181 w 91124"/>
                <a:gd name="connsiteY3" fmla="*/ 16585 h 94300"/>
                <a:gd name="connsiteX4" fmla="*/ 72117 w 91124"/>
                <a:gd name="connsiteY4" fmla="*/ 14395 h 94300"/>
                <a:gd name="connsiteX5" fmla="*/ 71710 w 91124"/>
                <a:gd name="connsiteY5" fmla="*/ 14667 h 94300"/>
                <a:gd name="connsiteX6" fmla="*/ 55927 w 91124"/>
                <a:gd name="connsiteY6" fmla="*/ 5844 h 94300"/>
                <a:gd name="connsiteX7" fmla="*/ 48403 w 91124"/>
                <a:gd name="connsiteY7" fmla="*/ 35 h 94300"/>
                <a:gd name="connsiteX8" fmla="*/ 41827 w 91124"/>
                <a:gd name="connsiteY8" fmla="*/ 5241 h 94300"/>
                <a:gd name="connsiteX9" fmla="*/ 28358 w 91124"/>
                <a:gd name="connsiteY9" fmla="*/ 12311 h 94300"/>
                <a:gd name="connsiteX10" fmla="*/ 24728 w 91124"/>
                <a:gd name="connsiteY10" fmla="*/ 10557 h 94300"/>
                <a:gd name="connsiteX11" fmla="*/ 15416 w 91124"/>
                <a:gd name="connsiteY11" fmla="*/ 11763 h 94300"/>
                <a:gd name="connsiteX12" fmla="*/ 14206 w 91124"/>
                <a:gd name="connsiteY12" fmla="*/ 20202 h 94300"/>
                <a:gd name="connsiteX13" fmla="*/ 5578 w 91124"/>
                <a:gd name="connsiteY13" fmla="*/ 36644 h 94300"/>
                <a:gd name="connsiteX14" fmla="*/ 316 w 91124"/>
                <a:gd name="connsiteY14" fmla="*/ 41521 h 94300"/>
                <a:gd name="connsiteX15" fmla="*/ 1 w 91124"/>
                <a:gd name="connsiteY15" fmla="*/ 45905 h 94300"/>
                <a:gd name="connsiteX16" fmla="*/ 4315 w 91124"/>
                <a:gd name="connsiteY16" fmla="*/ 51386 h 94300"/>
                <a:gd name="connsiteX17" fmla="*/ 10623 w 91124"/>
                <a:gd name="connsiteY17" fmla="*/ 69036 h 94300"/>
                <a:gd name="connsiteX18" fmla="*/ 10576 w 91124"/>
                <a:gd name="connsiteY18" fmla="*/ 69142 h 94300"/>
                <a:gd name="connsiteX19" fmla="*/ 10576 w 91124"/>
                <a:gd name="connsiteY19" fmla="*/ 77637 h 94300"/>
                <a:gd name="connsiteX20" fmla="*/ 19572 w 91124"/>
                <a:gd name="connsiteY20" fmla="*/ 80322 h 94300"/>
                <a:gd name="connsiteX21" fmla="*/ 23465 w 91124"/>
                <a:gd name="connsiteY21" fmla="*/ 79062 h 94300"/>
                <a:gd name="connsiteX22" fmla="*/ 35724 w 91124"/>
                <a:gd name="connsiteY22" fmla="*/ 88159 h 94300"/>
                <a:gd name="connsiteX23" fmla="*/ 41511 w 91124"/>
                <a:gd name="connsiteY23" fmla="*/ 94242 h 94300"/>
                <a:gd name="connsiteX24" fmla="*/ 49824 w 91124"/>
                <a:gd name="connsiteY24" fmla="*/ 89694 h 94300"/>
                <a:gd name="connsiteX25" fmla="*/ 66703 w 91124"/>
                <a:gd name="connsiteY25" fmla="*/ 83390 h 94300"/>
                <a:gd name="connsiteX26" fmla="*/ 66923 w 91124"/>
                <a:gd name="connsiteY26" fmla="*/ 83501 h 94300"/>
                <a:gd name="connsiteX27" fmla="*/ 75396 w 91124"/>
                <a:gd name="connsiteY27" fmla="*/ 83094 h 94300"/>
                <a:gd name="connsiteX28" fmla="*/ 75604 w 91124"/>
                <a:gd name="connsiteY28" fmla="*/ 82843 h 94300"/>
                <a:gd name="connsiteX29" fmla="*/ 77550 w 91124"/>
                <a:gd name="connsiteY29" fmla="*/ 74184 h 94300"/>
                <a:gd name="connsiteX30" fmla="*/ 83675 w 91124"/>
                <a:gd name="connsiteY30" fmla="*/ 58288 h 94300"/>
                <a:gd name="connsiteX31" fmla="*/ 85179 w 91124"/>
                <a:gd name="connsiteY31" fmla="*/ 57743 h 94300"/>
                <a:gd name="connsiteX32" fmla="*/ 90861 w 91124"/>
                <a:gd name="connsiteY32" fmla="*/ 52865 h 94300"/>
                <a:gd name="connsiteX33" fmla="*/ 91124 w 91124"/>
                <a:gd name="connsiteY33" fmla="*/ 48426 h 94300"/>
                <a:gd name="connsiteX34" fmla="*/ 86126 w 91124"/>
                <a:gd name="connsiteY34" fmla="*/ 42946 h 94300"/>
                <a:gd name="connsiteX35" fmla="*/ 67396 w 91124"/>
                <a:gd name="connsiteY35" fmla="*/ 50838 h 94300"/>
                <a:gd name="connsiteX36" fmla="*/ 41744 w 91124"/>
                <a:gd name="connsiteY36" fmla="*/ 69833 h 94300"/>
                <a:gd name="connsiteX37" fmla="*/ 23202 w 91124"/>
                <a:gd name="connsiteY37" fmla="*/ 47440 h 94300"/>
                <a:gd name="connsiteX38" fmla="*/ 23518 w 91124"/>
                <a:gd name="connsiteY38" fmla="*/ 43549 h 94300"/>
                <a:gd name="connsiteX39" fmla="*/ 48862 w 91124"/>
                <a:gd name="connsiteY39" fmla="*/ 24242 h 94300"/>
                <a:gd name="connsiteX40" fmla="*/ 67659 w 91124"/>
                <a:gd name="connsiteY40" fmla="*/ 46947 h 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124" h="94300">
                  <a:moveTo>
                    <a:pt x="86126" y="42946"/>
                  </a:moveTo>
                  <a:cubicBezTo>
                    <a:pt x="80235" y="40284"/>
                    <a:pt x="77531" y="33151"/>
                    <a:pt x="80087" y="27015"/>
                  </a:cubicBezTo>
                  <a:cubicBezTo>
                    <a:pt x="80310" y="26479"/>
                    <a:pt x="80570" y="25961"/>
                    <a:pt x="80865" y="25464"/>
                  </a:cubicBezTo>
                  <a:cubicBezTo>
                    <a:pt x="83548" y="21737"/>
                    <a:pt x="82496" y="19545"/>
                    <a:pt x="80181" y="16585"/>
                  </a:cubicBezTo>
                  <a:cubicBezTo>
                    <a:pt x="78535" y="13661"/>
                    <a:pt x="74925" y="12680"/>
                    <a:pt x="72117" y="14395"/>
                  </a:cubicBezTo>
                  <a:cubicBezTo>
                    <a:pt x="71978" y="14480"/>
                    <a:pt x="71842" y="14571"/>
                    <a:pt x="71710" y="14667"/>
                  </a:cubicBezTo>
                  <a:cubicBezTo>
                    <a:pt x="65017" y="16731"/>
                    <a:pt x="57977" y="12795"/>
                    <a:pt x="55927" y="5844"/>
                  </a:cubicBezTo>
                  <a:cubicBezTo>
                    <a:pt x="55138" y="364"/>
                    <a:pt x="52191" y="364"/>
                    <a:pt x="48403" y="35"/>
                  </a:cubicBezTo>
                  <a:cubicBezTo>
                    <a:pt x="44615" y="-294"/>
                    <a:pt x="42879" y="1734"/>
                    <a:pt x="41827" y="5241"/>
                  </a:cubicBezTo>
                  <a:cubicBezTo>
                    <a:pt x="38740" y="9778"/>
                    <a:pt x="33695" y="12426"/>
                    <a:pt x="28358" y="12311"/>
                  </a:cubicBezTo>
                  <a:cubicBezTo>
                    <a:pt x="27060" y="11948"/>
                    <a:pt x="25832" y="11355"/>
                    <a:pt x="24728" y="10557"/>
                  </a:cubicBezTo>
                  <a:cubicBezTo>
                    <a:pt x="20993" y="6830"/>
                    <a:pt x="18415" y="9132"/>
                    <a:pt x="15416" y="11763"/>
                  </a:cubicBezTo>
                  <a:cubicBezTo>
                    <a:pt x="12417" y="14393"/>
                    <a:pt x="12575" y="16805"/>
                    <a:pt x="14206" y="20202"/>
                  </a:cubicBezTo>
                  <a:cubicBezTo>
                    <a:pt x="16144" y="27220"/>
                    <a:pt x="12294" y="34554"/>
                    <a:pt x="5578" y="36644"/>
                  </a:cubicBezTo>
                  <a:cubicBezTo>
                    <a:pt x="2884" y="36627"/>
                    <a:pt x="613" y="38732"/>
                    <a:pt x="316" y="41521"/>
                  </a:cubicBezTo>
                  <a:lnTo>
                    <a:pt x="1" y="45905"/>
                  </a:lnTo>
                  <a:cubicBezTo>
                    <a:pt x="-41" y="48585"/>
                    <a:pt x="1784" y="50904"/>
                    <a:pt x="4315" y="51386"/>
                  </a:cubicBezTo>
                  <a:cubicBezTo>
                    <a:pt x="10736" y="54445"/>
                    <a:pt x="13560" y="62348"/>
                    <a:pt x="10623" y="69036"/>
                  </a:cubicBezTo>
                  <a:cubicBezTo>
                    <a:pt x="10607" y="69071"/>
                    <a:pt x="10591" y="69107"/>
                    <a:pt x="10576" y="69142"/>
                  </a:cubicBezTo>
                  <a:cubicBezTo>
                    <a:pt x="8471" y="72211"/>
                    <a:pt x="7945" y="74623"/>
                    <a:pt x="10576" y="77637"/>
                  </a:cubicBezTo>
                  <a:cubicBezTo>
                    <a:pt x="13206" y="80651"/>
                    <a:pt x="15416" y="83117"/>
                    <a:pt x="19572" y="80322"/>
                  </a:cubicBezTo>
                  <a:cubicBezTo>
                    <a:pt x="20799" y="79692"/>
                    <a:pt x="22112" y="79267"/>
                    <a:pt x="23465" y="79062"/>
                  </a:cubicBezTo>
                  <a:cubicBezTo>
                    <a:pt x="28306" y="79500"/>
                    <a:pt x="35198" y="84542"/>
                    <a:pt x="35724" y="88159"/>
                  </a:cubicBezTo>
                  <a:cubicBezTo>
                    <a:pt x="36250" y="91776"/>
                    <a:pt x="37460" y="94133"/>
                    <a:pt x="41511" y="94242"/>
                  </a:cubicBezTo>
                  <a:cubicBezTo>
                    <a:pt x="45562" y="94352"/>
                    <a:pt x="48298" y="94790"/>
                    <a:pt x="49824" y="89694"/>
                  </a:cubicBezTo>
                  <a:cubicBezTo>
                    <a:pt x="52814" y="83097"/>
                    <a:pt x="60371" y="80276"/>
                    <a:pt x="66703" y="83390"/>
                  </a:cubicBezTo>
                  <a:cubicBezTo>
                    <a:pt x="66777" y="83426"/>
                    <a:pt x="66850" y="83463"/>
                    <a:pt x="66923" y="83501"/>
                  </a:cubicBezTo>
                  <a:cubicBezTo>
                    <a:pt x="69370" y="85826"/>
                    <a:pt x="73164" y="85643"/>
                    <a:pt x="75396" y="83094"/>
                  </a:cubicBezTo>
                  <a:cubicBezTo>
                    <a:pt x="75467" y="83012"/>
                    <a:pt x="75536" y="82929"/>
                    <a:pt x="75604" y="82843"/>
                  </a:cubicBezTo>
                  <a:cubicBezTo>
                    <a:pt x="78287" y="80267"/>
                    <a:pt x="79655" y="78240"/>
                    <a:pt x="77550" y="74184"/>
                  </a:cubicBezTo>
                  <a:cubicBezTo>
                    <a:pt x="75028" y="68033"/>
                    <a:pt x="77770" y="60916"/>
                    <a:pt x="83675" y="58288"/>
                  </a:cubicBezTo>
                  <a:cubicBezTo>
                    <a:pt x="84164" y="58071"/>
                    <a:pt x="84666" y="57889"/>
                    <a:pt x="85179" y="57743"/>
                  </a:cubicBezTo>
                  <a:cubicBezTo>
                    <a:pt x="88704" y="57085"/>
                    <a:pt x="90440" y="55551"/>
                    <a:pt x="90861" y="52865"/>
                  </a:cubicBezTo>
                  <a:lnTo>
                    <a:pt x="91124" y="48426"/>
                  </a:lnTo>
                  <a:cubicBezTo>
                    <a:pt x="90756" y="45851"/>
                    <a:pt x="89546" y="44097"/>
                    <a:pt x="86126" y="42946"/>
                  </a:cubicBezTo>
                  <a:close/>
                  <a:moveTo>
                    <a:pt x="67396" y="50838"/>
                  </a:moveTo>
                  <a:cubicBezTo>
                    <a:pt x="65348" y="63462"/>
                    <a:pt x="53863" y="71966"/>
                    <a:pt x="41744" y="69833"/>
                  </a:cubicBezTo>
                  <a:cubicBezTo>
                    <a:pt x="31202" y="67976"/>
                    <a:pt x="23417" y="58574"/>
                    <a:pt x="23202" y="47440"/>
                  </a:cubicBezTo>
                  <a:lnTo>
                    <a:pt x="23518" y="43549"/>
                  </a:lnTo>
                  <a:cubicBezTo>
                    <a:pt x="25398" y="30927"/>
                    <a:pt x="36745" y="22283"/>
                    <a:pt x="48862" y="24242"/>
                  </a:cubicBezTo>
                  <a:cubicBezTo>
                    <a:pt x="59626" y="25982"/>
                    <a:pt x="67589" y="35600"/>
                    <a:pt x="67659" y="46947"/>
                  </a:cubicBezTo>
                  <a:close/>
                </a:path>
              </a:pathLst>
            </a:custGeom>
            <a:solidFill>
              <a:schemeClr val="bg1"/>
            </a:solidFill>
            <a:ln w="11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id="{403C558D-C5B0-6240-9BA8-CB5FC73F291F}"/>
                </a:ext>
              </a:extLst>
            </p:cNvPr>
            <p:cNvSpPr/>
            <p:nvPr/>
          </p:nvSpPr>
          <p:spPr>
            <a:xfrm>
              <a:off x="1366159" y="4008909"/>
              <a:ext cx="310747" cy="322959"/>
            </a:xfrm>
            <a:custGeom>
              <a:avLst/>
              <a:gdLst>
                <a:gd name="connsiteX0" fmla="*/ 309222 w 310747"/>
                <a:gd name="connsiteY0" fmla="*/ 132848 h 322959"/>
                <a:gd name="connsiteX1" fmla="*/ 289019 w 310747"/>
                <a:gd name="connsiteY1" fmla="*/ 117229 h 322959"/>
                <a:gd name="connsiteX2" fmla="*/ 259925 w 310747"/>
                <a:gd name="connsiteY2" fmla="*/ 62425 h 322959"/>
                <a:gd name="connsiteX3" fmla="*/ 251349 w 310747"/>
                <a:gd name="connsiteY3" fmla="*/ 32886 h 322959"/>
                <a:gd name="connsiteX4" fmla="*/ 221729 w 310747"/>
                <a:gd name="connsiteY4" fmla="*/ 32886 h 322959"/>
                <a:gd name="connsiteX5" fmla="*/ 162330 w 310747"/>
                <a:gd name="connsiteY5" fmla="*/ 15020 h 322959"/>
                <a:gd name="connsiteX6" fmla="*/ 133183 w 310747"/>
                <a:gd name="connsiteY6" fmla="*/ 716 h 322959"/>
                <a:gd name="connsiteX7" fmla="*/ 114559 w 310747"/>
                <a:gd name="connsiteY7" fmla="*/ 22638 h 322959"/>
                <a:gd name="connsiteX8" fmla="*/ 74153 w 310747"/>
                <a:gd name="connsiteY8" fmla="*/ 56068 h 322959"/>
                <a:gd name="connsiteX9" fmla="*/ 60737 w 310747"/>
                <a:gd name="connsiteY9" fmla="*/ 52670 h 322959"/>
                <a:gd name="connsiteX10" fmla="*/ 30328 w 310747"/>
                <a:gd name="connsiteY10" fmla="*/ 63631 h 322959"/>
                <a:gd name="connsiteX11" fmla="*/ 31906 w 310747"/>
                <a:gd name="connsiteY11" fmla="*/ 92786 h 322959"/>
                <a:gd name="connsiteX12" fmla="*/ 13913 w 310747"/>
                <a:gd name="connsiteY12" fmla="*/ 154715 h 322959"/>
                <a:gd name="connsiteX13" fmla="*/ 23 w 310747"/>
                <a:gd name="connsiteY13" fmla="*/ 174608 h 322959"/>
                <a:gd name="connsiteX14" fmla="*/ 1865 w 310747"/>
                <a:gd name="connsiteY14" fmla="*/ 189570 h 322959"/>
                <a:gd name="connsiteX15" fmla="*/ 20121 w 310747"/>
                <a:gd name="connsiteY15" fmla="*/ 205189 h 322959"/>
                <a:gd name="connsiteX16" fmla="*/ 52635 w 310747"/>
                <a:gd name="connsiteY16" fmla="*/ 259992 h 322959"/>
                <a:gd name="connsiteX17" fmla="*/ 58212 w 310747"/>
                <a:gd name="connsiteY17" fmla="*/ 288710 h 322959"/>
                <a:gd name="connsiteX18" fmla="*/ 90252 w 310747"/>
                <a:gd name="connsiteY18" fmla="*/ 291011 h 322959"/>
                <a:gd name="connsiteX19" fmla="*/ 102458 w 310747"/>
                <a:gd name="connsiteY19" fmla="*/ 284161 h 322959"/>
                <a:gd name="connsiteX20" fmla="*/ 149809 w 310747"/>
                <a:gd name="connsiteY20" fmla="*/ 306082 h 322959"/>
                <a:gd name="connsiteX21" fmla="*/ 173116 w 310747"/>
                <a:gd name="connsiteY21" fmla="*/ 322524 h 322959"/>
                <a:gd name="connsiteX22" fmla="*/ 197948 w 310747"/>
                <a:gd name="connsiteY22" fmla="*/ 301205 h 322959"/>
                <a:gd name="connsiteX23" fmla="*/ 215784 w 310747"/>
                <a:gd name="connsiteY23" fmla="*/ 274022 h 322959"/>
                <a:gd name="connsiteX24" fmla="*/ 226306 w 310747"/>
                <a:gd name="connsiteY24" fmla="*/ 268542 h 322959"/>
                <a:gd name="connsiteX25" fmla="*/ 250613 w 310747"/>
                <a:gd name="connsiteY25" fmla="*/ 267994 h 322959"/>
                <a:gd name="connsiteX26" fmla="*/ 279286 w 310747"/>
                <a:gd name="connsiteY26" fmla="*/ 259718 h 322959"/>
                <a:gd name="connsiteX27" fmla="*/ 280233 w 310747"/>
                <a:gd name="connsiteY27" fmla="*/ 229302 h 322959"/>
                <a:gd name="connsiteX28" fmla="*/ 294964 w 310747"/>
                <a:gd name="connsiteY28" fmla="*/ 168525 h 322959"/>
                <a:gd name="connsiteX29" fmla="*/ 310748 w 310747"/>
                <a:gd name="connsiteY29" fmla="*/ 148083 h 322959"/>
                <a:gd name="connsiteX30" fmla="*/ 155859 w 310747"/>
                <a:gd name="connsiteY30" fmla="*/ 250237 h 322959"/>
                <a:gd name="connsiteX31" fmla="*/ 70470 w 310747"/>
                <a:gd name="connsiteY31" fmla="*/ 161291 h 322959"/>
                <a:gd name="connsiteX32" fmla="*/ 155859 w 310747"/>
                <a:gd name="connsiteY32" fmla="*/ 72345 h 322959"/>
                <a:gd name="connsiteX33" fmla="*/ 241248 w 310747"/>
                <a:gd name="connsiteY33" fmla="*/ 161291 h 322959"/>
                <a:gd name="connsiteX34" fmla="*/ 155859 w 310747"/>
                <a:gd name="connsiteY34" fmla="*/ 250237 h 3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0747" h="322959">
                  <a:moveTo>
                    <a:pt x="309222" y="132848"/>
                  </a:moveTo>
                  <a:cubicBezTo>
                    <a:pt x="306539" y="123531"/>
                    <a:pt x="301172" y="118654"/>
                    <a:pt x="289019" y="117229"/>
                  </a:cubicBezTo>
                  <a:cubicBezTo>
                    <a:pt x="266554" y="114434"/>
                    <a:pt x="250349" y="83963"/>
                    <a:pt x="259925" y="62425"/>
                  </a:cubicBezTo>
                  <a:cubicBezTo>
                    <a:pt x="266133" y="48067"/>
                    <a:pt x="261030" y="41381"/>
                    <a:pt x="251349" y="32886"/>
                  </a:cubicBezTo>
                  <a:cubicBezTo>
                    <a:pt x="241669" y="24391"/>
                    <a:pt x="232672" y="23624"/>
                    <a:pt x="221729" y="32886"/>
                  </a:cubicBezTo>
                  <a:cubicBezTo>
                    <a:pt x="205419" y="46423"/>
                    <a:pt x="170064" y="36503"/>
                    <a:pt x="162330" y="15020"/>
                  </a:cubicBezTo>
                  <a:cubicBezTo>
                    <a:pt x="156227" y="-2408"/>
                    <a:pt x="146126" y="-435"/>
                    <a:pt x="133183" y="716"/>
                  </a:cubicBezTo>
                  <a:cubicBezTo>
                    <a:pt x="119294" y="2032"/>
                    <a:pt x="115822" y="10307"/>
                    <a:pt x="114559" y="22638"/>
                  </a:cubicBezTo>
                  <a:cubicBezTo>
                    <a:pt x="113296" y="34969"/>
                    <a:pt x="90621" y="53766"/>
                    <a:pt x="74153" y="56068"/>
                  </a:cubicBezTo>
                  <a:cubicBezTo>
                    <a:pt x="69523" y="55774"/>
                    <a:pt x="64980" y="54623"/>
                    <a:pt x="60737" y="52670"/>
                  </a:cubicBezTo>
                  <a:cubicBezTo>
                    <a:pt x="45848" y="42915"/>
                    <a:pt x="38693" y="52670"/>
                    <a:pt x="30328" y="63631"/>
                  </a:cubicBezTo>
                  <a:cubicBezTo>
                    <a:pt x="21962" y="74592"/>
                    <a:pt x="24067" y="82757"/>
                    <a:pt x="31906" y="92786"/>
                  </a:cubicBezTo>
                  <a:cubicBezTo>
                    <a:pt x="44638" y="109228"/>
                    <a:pt x="34379" y="147590"/>
                    <a:pt x="13913" y="154715"/>
                  </a:cubicBezTo>
                  <a:cubicBezTo>
                    <a:pt x="1549" y="159044"/>
                    <a:pt x="-240" y="165675"/>
                    <a:pt x="23" y="174608"/>
                  </a:cubicBezTo>
                  <a:lnTo>
                    <a:pt x="1865" y="189570"/>
                  </a:lnTo>
                  <a:cubicBezTo>
                    <a:pt x="3706" y="198010"/>
                    <a:pt x="7126" y="204257"/>
                    <a:pt x="20121" y="205189"/>
                  </a:cubicBezTo>
                  <a:cubicBezTo>
                    <a:pt x="41692" y="206833"/>
                    <a:pt x="61000" y="240976"/>
                    <a:pt x="52635" y="259992"/>
                  </a:cubicBezTo>
                  <a:cubicBezTo>
                    <a:pt x="47374" y="271830"/>
                    <a:pt x="47374" y="280379"/>
                    <a:pt x="58212" y="288710"/>
                  </a:cubicBezTo>
                  <a:cubicBezTo>
                    <a:pt x="69050" y="297040"/>
                    <a:pt x="78204" y="304438"/>
                    <a:pt x="90252" y="291011"/>
                  </a:cubicBezTo>
                  <a:cubicBezTo>
                    <a:pt x="93906" y="288004"/>
                    <a:pt x="98037" y="285686"/>
                    <a:pt x="102458" y="284161"/>
                  </a:cubicBezTo>
                  <a:cubicBezTo>
                    <a:pt x="118926" y="282078"/>
                    <a:pt x="145337" y="294354"/>
                    <a:pt x="149809" y="306082"/>
                  </a:cubicBezTo>
                  <a:cubicBezTo>
                    <a:pt x="154281" y="317810"/>
                    <a:pt x="159437" y="324825"/>
                    <a:pt x="173116" y="322524"/>
                  </a:cubicBezTo>
                  <a:cubicBezTo>
                    <a:pt x="185953" y="320222"/>
                    <a:pt x="196212" y="319509"/>
                    <a:pt x="197948" y="301205"/>
                  </a:cubicBezTo>
                  <a:cubicBezTo>
                    <a:pt x="199739" y="289841"/>
                    <a:pt x="206270" y="279887"/>
                    <a:pt x="215784" y="274022"/>
                  </a:cubicBezTo>
                  <a:cubicBezTo>
                    <a:pt x="219071" y="271770"/>
                    <a:pt x="222604" y="269931"/>
                    <a:pt x="226306" y="268542"/>
                  </a:cubicBezTo>
                  <a:cubicBezTo>
                    <a:pt x="234051" y="265170"/>
                    <a:pt x="242734" y="264974"/>
                    <a:pt x="250613" y="267994"/>
                  </a:cubicBezTo>
                  <a:cubicBezTo>
                    <a:pt x="263450" y="273913"/>
                    <a:pt x="271394" y="271063"/>
                    <a:pt x="279286" y="259718"/>
                  </a:cubicBezTo>
                  <a:cubicBezTo>
                    <a:pt x="287178" y="248374"/>
                    <a:pt x="289808" y="241414"/>
                    <a:pt x="280233" y="229302"/>
                  </a:cubicBezTo>
                  <a:cubicBezTo>
                    <a:pt x="265712" y="210943"/>
                    <a:pt x="273919" y="177129"/>
                    <a:pt x="294964" y="168525"/>
                  </a:cubicBezTo>
                  <a:cubicBezTo>
                    <a:pt x="306381" y="163922"/>
                    <a:pt x="310327" y="157564"/>
                    <a:pt x="310748" y="148083"/>
                  </a:cubicBezTo>
                  <a:close/>
                  <a:moveTo>
                    <a:pt x="155859" y="250237"/>
                  </a:moveTo>
                  <a:cubicBezTo>
                    <a:pt x="108700" y="250237"/>
                    <a:pt x="70470" y="210415"/>
                    <a:pt x="70470" y="161291"/>
                  </a:cubicBezTo>
                  <a:cubicBezTo>
                    <a:pt x="70470" y="112167"/>
                    <a:pt x="108700" y="72345"/>
                    <a:pt x="155859" y="72345"/>
                  </a:cubicBezTo>
                  <a:cubicBezTo>
                    <a:pt x="203018" y="72345"/>
                    <a:pt x="241248" y="112167"/>
                    <a:pt x="241248" y="161291"/>
                  </a:cubicBezTo>
                  <a:cubicBezTo>
                    <a:pt x="241190" y="210390"/>
                    <a:pt x="202994" y="250177"/>
                    <a:pt x="155859" y="250237"/>
                  </a:cubicBezTo>
                  <a:close/>
                </a:path>
              </a:pathLst>
            </a:custGeom>
            <a:noFill/>
            <a:ln w="1143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b="0" i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AB9C794F-0BDA-0140-A69C-49345ACAD1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000" y="918000"/>
            <a:ext cx="8858249" cy="3716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latin typeface="Calibri" panose="020F0502020204030204" pitchFamily="34" charset="0"/>
              </a:defRPr>
            </a:lvl1pPr>
            <a:lvl2pPr marL="457200" marR="0" indent="0" algn="l" defTabSz="55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00" b="0" i="0">
                <a:effectLst/>
                <a:latin typeface="Calibri" panose="020F0502020204030204" pitchFamily="34" charset="0"/>
              </a:defRPr>
            </a:lvl2pPr>
            <a:lvl3pPr marL="914400" indent="0" defTabSz="720000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None/>
              <a:defRPr sz="91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00000" indent="-285750" defTabSz="720000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100"/>
            </a:lvl4pPr>
            <a:lvl5pPr marL="1771650" indent="0" defTabSz="720000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Tx/>
              <a:buNone/>
              <a:defRPr sz="91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6000" indent="0">
              <a:buNone/>
              <a:defRPr sz="100"/>
            </a:lvl6pPr>
          </a:lstStyle>
          <a:p>
            <a:pPr lvl="0"/>
            <a:r>
              <a:rPr lang="de-DE" dirty="0"/>
              <a:t>Zwischenüberschrift (Folgefolie)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  <a:p>
            <a:pPr marL="2057400" lvl="4" indent="-285750"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de-DE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InfoOTText" panose="02000506030000020004" pitchFamily="2" charset="77"/>
            </a:endParaRPr>
          </a:p>
          <a:p>
            <a:pPr marL="2057400" lvl="4" indent="-285750">
              <a:buClr>
                <a:schemeClr val="bg1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</a:pPr>
            <a:endParaRPr lang="de-DE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InfoOTText" panose="02000506030000020004" pitchFamily="2" charset="77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  <a:p>
            <a:pPr marL="154305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2000" b="0" i="0" kern="1200" dirty="0">
              <a:solidFill>
                <a:schemeClr val="tx1"/>
              </a:solidFill>
              <a:effectLst/>
              <a:latin typeface="InfoOTText" panose="02000506030000020004" pitchFamily="2" charset="77"/>
              <a:ea typeface="+mn-ea"/>
              <a:cs typeface="+mn-cs"/>
            </a:endParaRP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78D43CC0-F47E-7343-8773-C41B13E6C5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6762" y="1989137"/>
            <a:ext cx="8854612" cy="43180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 panose="020B0600040502020204" pitchFamily="34" charset="0"/>
              <a:buChar char="▸"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Lucida Grande" panose="020B0600040502020204" pitchFamily="34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Zwischenüberschrift: einspaltig</a:t>
            </a:r>
          </a:p>
          <a:p>
            <a:pPr lvl="1"/>
            <a:r>
              <a:rPr lang="de-DE" dirty="0"/>
              <a:t>Stichpunkte bitte kurz halten</a:t>
            </a:r>
          </a:p>
          <a:p>
            <a:pPr lvl="2"/>
            <a:r>
              <a:rPr lang="de-DE" dirty="0"/>
              <a:t>In der Kürze liegt die Würze</a:t>
            </a:r>
          </a:p>
          <a:p>
            <a:pPr lvl="3"/>
            <a:r>
              <a:rPr lang="de-DE" dirty="0"/>
              <a:t>Weniger ist mehr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CB830AD5-E8D7-9E46-B40D-C75C87DAF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59EF227E-345E-3847-BB3F-17E55915E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CFC6669-1919-E94F-844D-55F0729AD51C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ußzeilenplatzhalter 3">
            <a:extLst>
              <a:ext uri="{FF2B5EF4-FFF2-40B4-BE49-F238E27FC236}">
                <a16:creationId xmlns:a16="http://schemas.microsoft.com/office/drawing/2014/main" id="{35F11A89-8EC0-A541-9E2A-688FAAFDD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77AC8C-1AEB-B340-BF06-B1D05DFD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5E40-7A0E-0E4B-B8F7-A21D49F5003D}" type="datetime1">
              <a:rPr lang="de-DE" smtClean="0"/>
              <a:t>28.04.2023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06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770EC2-5A6A-3945-B299-AF0B3B20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274A-1DAB-E748-ADE4-151B07CFBF25}" type="datetime1">
              <a:rPr lang="de-DE" smtClean="0"/>
              <a:t>28.04.2023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16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Bild_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>
            <a:extLst>
              <a:ext uri="{FF2B5EF4-FFF2-40B4-BE49-F238E27FC236}">
                <a16:creationId xmlns:a16="http://schemas.microsoft.com/office/drawing/2014/main" id="{F0458923-1157-E94A-94B7-E4D6D79A7411}"/>
              </a:ext>
            </a:extLst>
          </p:cNvPr>
          <p:cNvSpPr/>
          <p:nvPr userDrawn="1"/>
        </p:nvSpPr>
        <p:spPr>
          <a:xfrm>
            <a:off x="0" y="3070127"/>
            <a:ext cx="9319214" cy="3789362"/>
          </a:xfrm>
          <a:prstGeom prst="rtTriangle">
            <a:avLst/>
          </a:prstGeom>
          <a:gradFill>
            <a:gsLst>
              <a:gs pos="0">
                <a:schemeClr val="tx2">
                  <a:alpha val="23000"/>
                </a:schemeClr>
              </a:gs>
              <a:gs pos="100000">
                <a:schemeClr val="bg2">
                  <a:alpha val="63000"/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5B2B47D-2F07-1B4E-98A4-F5D87E49FE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1989138"/>
            <a:ext cx="7054388" cy="927682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32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  <a:br>
              <a:rPr lang="de-DE" dirty="0"/>
            </a:br>
            <a:endParaRPr lang="en-US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311FFC30-815A-9E40-BE52-E671F9E43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00" y="3078862"/>
            <a:ext cx="7040909" cy="14398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 des Kapitels/freies Bild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84D64E4-7081-DD47-A383-429F876C37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8" y="4868863"/>
            <a:ext cx="3454400" cy="143986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Referent/in</a:t>
            </a:r>
          </a:p>
          <a:p>
            <a:pPr lvl="0"/>
            <a:r>
              <a:rPr lang="de-DE" dirty="0"/>
              <a:t>Referent/in</a:t>
            </a:r>
          </a:p>
          <a:p>
            <a:pPr lvl="0"/>
            <a:r>
              <a:rPr lang="de-DE" dirty="0"/>
              <a:t>Referent/in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DB94FB-9637-5D4A-AB7D-78C177C10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611" y="555492"/>
            <a:ext cx="2696700" cy="712921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1CED9D5-EA5B-1646-B3A5-34F29ECD5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923581B-6706-044D-B26B-E405284E799E}" type="datetime1">
              <a:rPr lang="de-DE" smtClean="0"/>
              <a:t>28.04.2023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35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0A3DC56-D4A2-1949-AEFF-6C8B1FC93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C0177A-0EE6-E244-93CE-28BD9C4CC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8854614" cy="35877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DES KAPITELS</a:t>
            </a:r>
            <a:br>
              <a:rPr lang="de-DE" dirty="0"/>
            </a:br>
            <a:endParaRPr lang="en-US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9E7D2EC-4B98-6C4F-BDAC-E2601EE469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399" y="1060778"/>
            <a:ext cx="88546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Untertitel: kurz und prägnant</a:t>
            </a:r>
          </a:p>
        </p:txBody>
      </p:sp>
    </p:spTree>
    <p:extLst>
      <p:ext uri="{BB962C8B-B14F-4D97-AF65-F5344CB8AC3E}">
        <p14:creationId xmlns:p14="http://schemas.microsoft.com/office/powerpoint/2010/main" val="40644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0A3DC56-D4A2-1949-AEFF-6C8B1FC93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4F7959-A451-C04B-9EAF-12F0D56C2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2696791-E47E-3B43-93E1-4E007ED0ABBF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21383D9-618F-0942-80C0-C411496D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88AF2B-6380-E44F-86A2-648C084A7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8854614" cy="35877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DES KAPITELS</a:t>
            </a:r>
            <a:br>
              <a:rPr lang="de-DE" dirty="0"/>
            </a:br>
            <a:endParaRPr lang="en-US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8F04E54-986F-B445-8357-31A04F9197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399" y="1060778"/>
            <a:ext cx="88546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Untertitel: kurz und prägnant</a:t>
            </a:r>
          </a:p>
        </p:txBody>
      </p:sp>
    </p:spTree>
    <p:extLst>
      <p:ext uri="{BB962C8B-B14F-4D97-AF65-F5344CB8AC3E}">
        <p14:creationId xmlns:p14="http://schemas.microsoft.com/office/powerpoint/2010/main" val="358764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661DFF0-AF96-5242-967E-1DA3397841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6762" y="1989137"/>
            <a:ext cx="8854612" cy="43180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 panose="020B0600040502020204" pitchFamily="34" charset="0"/>
              <a:buChar char="▸"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Lucida Grande" panose="020B0600040502020204" pitchFamily="34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Zwischenüberschrift: einspaltig</a:t>
            </a:r>
          </a:p>
          <a:p>
            <a:pPr lvl="1"/>
            <a:r>
              <a:rPr lang="de-DE" dirty="0"/>
              <a:t>Stichpunkte bitte kurz halten</a:t>
            </a:r>
          </a:p>
          <a:p>
            <a:pPr lvl="2"/>
            <a:r>
              <a:rPr lang="de-DE" dirty="0"/>
              <a:t>In der Kürze liegt die Würze</a:t>
            </a:r>
          </a:p>
          <a:p>
            <a:pPr lvl="3"/>
            <a:r>
              <a:rPr lang="de-DE" dirty="0"/>
              <a:t>Weniger ist mehr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0A3DC56-D4A2-1949-AEFF-6C8B1FC93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4F7959-A451-C04B-9EAF-12F0D56C2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EE3BB37-241D-F742-AF57-57B0232CDDCA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21383D9-618F-0942-80C0-C411496D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88AF2B-6380-E44F-86A2-648C084A7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8854614" cy="35877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DES KAPITELS</a:t>
            </a:r>
            <a:br>
              <a:rPr lang="de-DE" dirty="0"/>
            </a:br>
            <a:endParaRPr lang="en-US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8F04E54-986F-B445-8357-31A04F9197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399" y="1060778"/>
            <a:ext cx="88546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Untertitel: kurz und prägnant</a:t>
            </a:r>
          </a:p>
        </p:txBody>
      </p:sp>
    </p:spTree>
    <p:extLst>
      <p:ext uri="{BB962C8B-B14F-4D97-AF65-F5344CB8AC3E}">
        <p14:creationId xmlns:p14="http://schemas.microsoft.com/office/powerpoint/2010/main" val="9928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5B2B47D-2F07-1B4E-98A4-F5D87E49FE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7054388" cy="1028513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INHALT DER PRÄSENTATION</a:t>
            </a:r>
            <a:br>
              <a:rPr lang="de-DE" dirty="0"/>
            </a:br>
            <a:br>
              <a:rPr lang="de-DE" dirty="0"/>
            </a:br>
            <a:endParaRPr lang="en-US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311FFC30-815A-9E40-BE52-E671F9E43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400" y="1989137"/>
            <a:ext cx="8854614" cy="4249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+mj-lt"/>
              <a:buAutoNum type="arabicPeriod"/>
              <a:defRPr sz="1600" b="0" i="0">
                <a:solidFill>
                  <a:schemeClr val="tx2"/>
                </a:solidFill>
                <a:latin typeface="Calibri" panose="020F0502020204030204" pitchFamily="34" charset="0"/>
              </a:defRPr>
            </a:lvl2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ÜBERSCHRIFT DES KAPITELS</a:t>
            </a:r>
          </a:p>
          <a:p>
            <a:pPr lvl="1"/>
            <a:r>
              <a:rPr lang="de-DE" dirty="0"/>
              <a:t>Kurz und prägnant, einspaltig</a:t>
            </a:r>
          </a:p>
          <a:p>
            <a:pPr lvl="1"/>
            <a:r>
              <a:rPr lang="de-DE" dirty="0"/>
              <a:t>Kurz und prägnant, zweispaltig</a:t>
            </a:r>
          </a:p>
          <a:p>
            <a:pPr lvl="1"/>
            <a:r>
              <a:rPr lang="de-DE" dirty="0"/>
              <a:t>Kurz und prägnant, zweispaltig mit Bild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ÜBERSCHRIFT DES KAPITELS</a:t>
            </a:r>
          </a:p>
          <a:p>
            <a:pPr lvl="1"/>
            <a:r>
              <a:rPr lang="de-DE" dirty="0"/>
              <a:t>Darstellung als </a:t>
            </a:r>
            <a:r>
              <a:rPr lang="de-DE" dirty="0" err="1"/>
              <a:t>Kreidiagramm</a:t>
            </a:r>
            <a:r>
              <a:rPr lang="de-DE" dirty="0"/>
              <a:t>, zweispaltig</a:t>
            </a:r>
          </a:p>
          <a:p>
            <a:pPr lvl="1"/>
            <a:r>
              <a:rPr lang="de-DE" dirty="0"/>
              <a:t>Darstellung als </a:t>
            </a:r>
            <a:r>
              <a:rPr lang="de-DE" dirty="0" err="1"/>
              <a:t>Kreidiagramm</a:t>
            </a:r>
            <a:r>
              <a:rPr lang="de-DE" dirty="0"/>
              <a:t>, dreispaltig</a:t>
            </a:r>
          </a:p>
          <a:p>
            <a:pPr lvl="1"/>
            <a:r>
              <a:rPr lang="de-DE" dirty="0"/>
              <a:t>Darstellung als Kreisdiagramm, dreispaltig, Variante 2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ÜBERSCHRIFT DES KAPITELS</a:t>
            </a:r>
          </a:p>
          <a:p>
            <a:pPr lvl="1"/>
            <a:r>
              <a:rPr lang="de-DE" dirty="0"/>
              <a:t>Darstellung als Balkendiagramm, zweispaltig</a:t>
            </a:r>
          </a:p>
          <a:p>
            <a:pPr lvl="1"/>
            <a:r>
              <a:rPr lang="de-DE" dirty="0"/>
              <a:t>Darstellung als Balkendiagramm, dreispaltig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STRUKTUR DES RWI</a:t>
            </a:r>
          </a:p>
          <a:p>
            <a:pPr lvl="1"/>
            <a:r>
              <a:rPr lang="de-DE" dirty="0"/>
              <a:t>Stand August 2020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8C09525-D5DF-7E4C-A39B-F5585C28C7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400" y="1060778"/>
            <a:ext cx="7054388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Untertitel: Inhaltsverzeichnis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3F9CA71-7EBA-4C48-A154-8D4232CFF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04B4511-2182-574A-B98A-F4828BD19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5835630-B79C-F44D-908B-5B8D7EB95D26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B83EFA6-D7D9-3C4B-BF11-3A8CE663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9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5B2B47D-2F07-1B4E-98A4-F5D87E49FE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400" y="549275"/>
            <a:ext cx="8854614" cy="35877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tabLst/>
              <a:defRPr sz="2600" b="1" i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DES KAPITELS</a:t>
            </a:r>
            <a:br>
              <a:rPr lang="de-DE" dirty="0"/>
            </a:br>
            <a:endParaRPr lang="en-US" dirty="0"/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311FFC30-815A-9E40-BE52-E671F9E43B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0399" y="1060778"/>
            <a:ext cx="8854613" cy="360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Untertitel: kurz und prägnant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7CDC50CA-F020-264C-A1FF-FC1DBE426AC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66762" y="1989137"/>
            <a:ext cx="5254623" cy="3808079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 panose="020B0600040502020204" pitchFamily="34" charset="0"/>
              <a:buChar char="▸"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Lucida Grande" panose="020B0600040502020204" pitchFamily="34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Zwischenüberschrift: zweispaltig</a:t>
            </a:r>
          </a:p>
          <a:p>
            <a:pPr lvl="1"/>
            <a:r>
              <a:rPr lang="de-DE" dirty="0"/>
              <a:t>Stichpunkte bitte kurz halten</a:t>
            </a:r>
          </a:p>
          <a:p>
            <a:pPr lvl="2"/>
            <a:r>
              <a:rPr lang="de-DE" dirty="0"/>
              <a:t>In der Kürze liegt die Würze</a:t>
            </a:r>
          </a:p>
          <a:p>
            <a:pPr lvl="3"/>
            <a:r>
              <a:rPr lang="de-DE" dirty="0"/>
              <a:t>Weniger ist mehr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DEF548C1-A717-4E4D-B026-BD5CC5FD46F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70617" y="1989138"/>
            <a:ext cx="5254623" cy="380807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 panose="020B0600040502020204" pitchFamily="34" charset="0"/>
              <a:buChar char="▸"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Lucida Grande" panose="020B0600040502020204" pitchFamily="34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Font typeface="Lucida Grande" panose="020B0600040502020204" pitchFamily="34" charset="0"/>
              <a:buChar char="▸"/>
              <a:defRPr sz="1600" b="0" i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Zwischenüberschrift: zweispaltig</a:t>
            </a:r>
          </a:p>
          <a:p>
            <a:pPr lvl="1"/>
            <a:r>
              <a:rPr lang="de-DE" dirty="0"/>
              <a:t>Stichpunkte bitte kurz halten</a:t>
            </a:r>
          </a:p>
          <a:p>
            <a:pPr lvl="2"/>
            <a:r>
              <a:rPr lang="de-DE" dirty="0"/>
              <a:t>In der Kürze liegt die Würze</a:t>
            </a:r>
          </a:p>
          <a:p>
            <a:pPr lvl="3"/>
            <a:r>
              <a:rPr lang="de-DE" dirty="0"/>
              <a:t>Weniger ist mehr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444C731-19DD-5340-B094-C6AD71E1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EBFC6B8B-445F-4545-89B7-945C2E0A9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F834C9-8FDB-D443-8511-FA2B85B454AC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80BE060B-CE70-B54B-B404-B3F6BF06E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4AAE50-6F5F-9446-830F-BA30C647A38D}"/>
              </a:ext>
            </a:extLst>
          </p:cNvPr>
          <p:cNvSpPr txBox="1">
            <a:spLocks/>
          </p:cNvSpPr>
          <p:nvPr userDrawn="1"/>
        </p:nvSpPr>
        <p:spPr>
          <a:xfrm>
            <a:off x="766762" y="5057554"/>
            <a:ext cx="7047260" cy="96309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baseline="0">
                <a:solidFill>
                  <a:schemeClr val="tx1"/>
                </a:solidFill>
                <a:latin typeface="InfoOTText Semibold" panose="02000506030000020004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latin typeface="Calibri" panose="020F0502020204030204" pitchFamily="34" charset="0"/>
            </a:endParaRPr>
          </a:p>
          <a:p>
            <a:endParaRPr lang="en-US" sz="1800" b="0" i="0" dirty="0">
              <a:latin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4D2BBF-2F31-BD4A-8AA7-1AA60A9A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2602" y="505876"/>
            <a:ext cx="3743922" cy="989773"/>
          </a:xfrm>
          <a:prstGeom prst="rect">
            <a:avLst/>
          </a:prstGeom>
        </p:spPr>
      </p:pic>
      <p:sp>
        <p:nvSpPr>
          <p:cNvPr id="11" name="Textplatzhalter 36">
            <a:extLst>
              <a:ext uri="{FF2B5EF4-FFF2-40B4-BE49-F238E27FC236}">
                <a16:creationId xmlns:a16="http://schemas.microsoft.com/office/drawing/2014/main" id="{099D3D0A-F81C-984E-B34A-A28DF3FD3559}"/>
              </a:ext>
            </a:extLst>
          </p:cNvPr>
          <p:cNvSpPr txBox="1">
            <a:spLocks/>
          </p:cNvSpPr>
          <p:nvPr userDrawn="1"/>
        </p:nvSpPr>
        <p:spPr>
          <a:xfrm>
            <a:off x="766764" y="6480000"/>
            <a:ext cx="1657350" cy="3501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05.10.20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56604C-BBBA-E949-9F91-668A0C94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InfoOTText Semibold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foOTText Semibold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5019" userDrawn="1">
          <p15:clr>
            <a:srgbClr val="F26B43"/>
          </p15:clr>
        </p15:guide>
        <p15:guide id="7" pos="1617" userDrawn="1">
          <p15:clr>
            <a:srgbClr val="F26B43"/>
          </p15:clr>
        </p15:guide>
        <p15:guide id="8" pos="6153" userDrawn="1">
          <p15:clr>
            <a:srgbClr val="F26B43"/>
          </p15:clr>
        </p15:guide>
        <p15:guide id="9" pos="1527" userDrawn="1">
          <p15:clr>
            <a:srgbClr val="F26B43"/>
          </p15:clr>
        </p15:guide>
        <p15:guide id="10" pos="2661" userDrawn="1">
          <p15:clr>
            <a:srgbClr val="F26B43"/>
          </p15:clr>
        </p15:guide>
        <p15:guide id="11" pos="3795" userDrawn="1">
          <p15:clr>
            <a:srgbClr val="F26B43"/>
          </p15:clr>
        </p15:guide>
        <p15:guide id="12" pos="4929" userDrawn="1">
          <p15:clr>
            <a:srgbClr val="F26B43"/>
          </p15:clr>
        </p15:guide>
        <p15:guide id="13" pos="6063" userDrawn="1">
          <p15:clr>
            <a:srgbClr val="F26B43"/>
          </p15:clr>
        </p15:guide>
        <p15:guide id="14" pos="7197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pos="483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1253" userDrawn="1">
          <p15:clr>
            <a:srgbClr val="F26B43"/>
          </p15:clr>
        </p15:guide>
        <p15:guide id="19" orient="horz" pos="3067" userDrawn="1">
          <p15:clr>
            <a:srgbClr val="F26B43"/>
          </p15:clr>
        </p15:guide>
        <p15:guide id="20" orient="horz" pos="572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521" userDrawn="1">
          <p15:clr>
            <a:srgbClr val="F26B43"/>
          </p15:clr>
        </p15:guide>
        <p15:guide id="23" orient="horz" pos="1026" userDrawn="1">
          <p15:clr>
            <a:srgbClr val="F26B43"/>
          </p15:clr>
        </p15:guide>
        <p15:guide id="24" orient="horz" pos="2840" userDrawn="1">
          <p15:clr>
            <a:srgbClr val="F26B43"/>
          </p15:clr>
        </p15:guide>
        <p15:guide id="25" orient="horz" pos="1933" userDrawn="1">
          <p15:clr>
            <a:srgbClr val="F26B43"/>
          </p15:clr>
        </p15:guide>
        <p15:guide id="26" orient="horz" pos="17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afik 72">
            <a:extLst>
              <a:ext uri="{FF2B5EF4-FFF2-40B4-BE49-F238E27FC236}">
                <a16:creationId xmlns:a16="http://schemas.microsoft.com/office/drawing/2014/main" id="{5312F29A-2D58-8849-8B99-E33654C50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611" y="555492"/>
            <a:ext cx="2696700" cy="712921"/>
          </a:xfrm>
          <a:prstGeom prst="rect">
            <a:avLst/>
          </a:prstGeom>
        </p:spPr>
      </p:pic>
      <p:sp>
        <p:nvSpPr>
          <p:cNvPr id="74" name="Rechtwinkliges Dreieck 73">
            <a:extLst>
              <a:ext uri="{FF2B5EF4-FFF2-40B4-BE49-F238E27FC236}">
                <a16:creationId xmlns:a16="http://schemas.microsoft.com/office/drawing/2014/main" id="{07F5C409-AB29-8E44-A156-06D2D4D29152}"/>
              </a:ext>
            </a:extLst>
          </p:cNvPr>
          <p:cNvSpPr/>
          <p:nvPr userDrawn="1"/>
        </p:nvSpPr>
        <p:spPr>
          <a:xfrm>
            <a:off x="0" y="3068638"/>
            <a:ext cx="9319214" cy="3789362"/>
          </a:xfrm>
          <a:prstGeom prst="rtTriangle">
            <a:avLst/>
          </a:prstGeom>
          <a:gradFill>
            <a:gsLst>
              <a:gs pos="0">
                <a:schemeClr val="tx2">
                  <a:alpha val="23000"/>
                </a:schemeClr>
              </a:gs>
              <a:gs pos="100000">
                <a:schemeClr val="bg2">
                  <a:alpha val="63000"/>
                  <a:lumMod val="80000"/>
                  <a:lumOff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winkliges Dreieck 74">
            <a:extLst>
              <a:ext uri="{FF2B5EF4-FFF2-40B4-BE49-F238E27FC236}">
                <a16:creationId xmlns:a16="http://schemas.microsoft.com/office/drawing/2014/main" id="{0501885F-DDE6-5B4F-984E-B0E3AD4F83F6}"/>
              </a:ext>
            </a:extLst>
          </p:cNvPr>
          <p:cNvSpPr/>
          <p:nvPr userDrawn="1"/>
        </p:nvSpPr>
        <p:spPr>
          <a:xfrm flipH="1">
            <a:off x="6167438" y="4513163"/>
            <a:ext cx="6024562" cy="2346326"/>
          </a:xfrm>
          <a:prstGeom prst="rtTriangle">
            <a:avLst/>
          </a:prstGeom>
          <a:gradFill>
            <a:gsLst>
              <a:gs pos="0">
                <a:schemeClr val="bg2">
                  <a:alpha val="45000"/>
                </a:schemeClr>
              </a:gs>
              <a:gs pos="99000">
                <a:schemeClr val="tx2">
                  <a:alpha val="70000"/>
                  <a:lumMod val="90000"/>
                  <a:lumOff val="1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F54EA53-6D22-1646-8E74-8D75DE5BC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D33B751-61F1-8D44-B94F-3CA57512EA7D}" type="datetime1">
              <a:rPr lang="de-DE" smtClean="0"/>
              <a:t>28.04.2023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44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InfoOTText Semibold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foOTText Semibold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5019" userDrawn="1">
          <p15:clr>
            <a:srgbClr val="F26B43"/>
          </p15:clr>
        </p15:guide>
        <p15:guide id="7" pos="1617" userDrawn="1">
          <p15:clr>
            <a:srgbClr val="F26B43"/>
          </p15:clr>
        </p15:guide>
        <p15:guide id="8" pos="6153" userDrawn="1">
          <p15:clr>
            <a:srgbClr val="F26B43"/>
          </p15:clr>
        </p15:guide>
        <p15:guide id="9" pos="1527" userDrawn="1">
          <p15:clr>
            <a:srgbClr val="F26B43"/>
          </p15:clr>
        </p15:guide>
        <p15:guide id="10" pos="2661" userDrawn="1">
          <p15:clr>
            <a:srgbClr val="F26B43"/>
          </p15:clr>
        </p15:guide>
        <p15:guide id="11" pos="3795" userDrawn="1">
          <p15:clr>
            <a:srgbClr val="F26B43"/>
          </p15:clr>
        </p15:guide>
        <p15:guide id="12" pos="4929" userDrawn="1">
          <p15:clr>
            <a:srgbClr val="F26B43"/>
          </p15:clr>
        </p15:guide>
        <p15:guide id="13" pos="6063" userDrawn="1">
          <p15:clr>
            <a:srgbClr val="F26B43"/>
          </p15:clr>
        </p15:guide>
        <p15:guide id="14" pos="7197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pos="483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1253" userDrawn="1">
          <p15:clr>
            <a:srgbClr val="F26B43"/>
          </p15:clr>
        </p15:guide>
        <p15:guide id="19" orient="horz" pos="3067" userDrawn="1">
          <p15:clr>
            <a:srgbClr val="F26B43"/>
          </p15:clr>
        </p15:guide>
        <p15:guide id="20" orient="horz" pos="572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521" userDrawn="1">
          <p15:clr>
            <a:srgbClr val="F26B43"/>
          </p15:clr>
        </p15:guide>
        <p15:guide id="23" orient="horz" pos="1026" userDrawn="1">
          <p15:clr>
            <a:srgbClr val="F26B43"/>
          </p15:clr>
        </p15:guide>
        <p15:guide id="24" orient="horz" pos="2840" userDrawn="1">
          <p15:clr>
            <a:srgbClr val="F26B43"/>
          </p15:clr>
        </p15:guide>
        <p15:guide id="25" orient="horz" pos="1933" userDrawn="1">
          <p15:clr>
            <a:srgbClr val="F26B43"/>
          </p15:clr>
        </p15:guide>
        <p15:guide id="26" orient="horz" pos="17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rafik 72">
            <a:extLst>
              <a:ext uri="{FF2B5EF4-FFF2-40B4-BE49-F238E27FC236}">
                <a16:creationId xmlns:a16="http://schemas.microsoft.com/office/drawing/2014/main" id="{5312F29A-2D58-8849-8B99-E33654C50C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611" y="555492"/>
            <a:ext cx="2696700" cy="712921"/>
          </a:xfrm>
          <a:prstGeom prst="rect">
            <a:avLst/>
          </a:prstGeom>
        </p:spPr>
      </p:pic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AC7443A0-ECF8-974A-809B-83FEE2F4F02B}"/>
              </a:ext>
            </a:extLst>
          </p:cNvPr>
          <p:cNvSpPr/>
          <p:nvPr userDrawn="1"/>
        </p:nvSpPr>
        <p:spPr>
          <a:xfrm flipH="1" flipV="1">
            <a:off x="3657600" y="-5204"/>
            <a:ext cx="8534400" cy="3501438"/>
          </a:xfrm>
          <a:prstGeom prst="rtTriangle">
            <a:avLst/>
          </a:prstGeom>
          <a:gradFill>
            <a:gsLst>
              <a:gs pos="0">
                <a:schemeClr val="bg2">
                  <a:lumMod val="95000"/>
                  <a:lumOff val="5000"/>
                  <a:alpha val="63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" panose="020F0502020204030204" pitchFamily="34" charset="0"/>
            </a:endParaRP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AB97131-834C-E349-8F27-AF95017BF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C0AD0EE-10BC-1A46-B278-86D657622DAF}" type="datetime1">
              <a:rPr lang="de-DE" smtClean="0"/>
              <a:t>28.04.2023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63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InfoOTText Semibold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foOTText Semibold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5019" userDrawn="1">
          <p15:clr>
            <a:srgbClr val="F26B43"/>
          </p15:clr>
        </p15:guide>
        <p15:guide id="7" pos="1617" userDrawn="1">
          <p15:clr>
            <a:srgbClr val="F26B43"/>
          </p15:clr>
        </p15:guide>
        <p15:guide id="8" pos="6153" userDrawn="1">
          <p15:clr>
            <a:srgbClr val="F26B43"/>
          </p15:clr>
        </p15:guide>
        <p15:guide id="9" pos="1527" userDrawn="1">
          <p15:clr>
            <a:srgbClr val="F26B43"/>
          </p15:clr>
        </p15:guide>
        <p15:guide id="10" pos="2661" userDrawn="1">
          <p15:clr>
            <a:srgbClr val="F26B43"/>
          </p15:clr>
        </p15:guide>
        <p15:guide id="11" pos="3795" userDrawn="1">
          <p15:clr>
            <a:srgbClr val="F26B43"/>
          </p15:clr>
        </p15:guide>
        <p15:guide id="12" pos="4929" userDrawn="1">
          <p15:clr>
            <a:srgbClr val="F26B43"/>
          </p15:clr>
        </p15:guide>
        <p15:guide id="13" pos="6063" userDrawn="1">
          <p15:clr>
            <a:srgbClr val="F26B43"/>
          </p15:clr>
        </p15:guide>
        <p15:guide id="14" pos="7197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pos="483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1253" userDrawn="1">
          <p15:clr>
            <a:srgbClr val="F26B43"/>
          </p15:clr>
        </p15:guide>
        <p15:guide id="19" orient="horz" pos="3067" userDrawn="1">
          <p15:clr>
            <a:srgbClr val="F26B43"/>
          </p15:clr>
        </p15:guide>
        <p15:guide id="20" orient="horz" pos="572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521" userDrawn="1">
          <p15:clr>
            <a:srgbClr val="F26B43"/>
          </p15:clr>
        </p15:guide>
        <p15:guide id="23" orient="horz" pos="1026" userDrawn="1">
          <p15:clr>
            <a:srgbClr val="F26B43"/>
          </p15:clr>
        </p15:guide>
        <p15:guide id="24" orient="horz" pos="2840" userDrawn="1">
          <p15:clr>
            <a:srgbClr val="F26B43"/>
          </p15:clr>
        </p15:guide>
        <p15:guide id="25" orient="horz" pos="1933" userDrawn="1">
          <p15:clr>
            <a:srgbClr val="F26B43"/>
          </p15:clr>
        </p15:guide>
        <p15:guide id="26" orient="horz" pos="170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winkliges Dreieck 1">
            <a:extLst>
              <a:ext uri="{FF2B5EF4-FFF2-40B4-BE49-F238E27FC236}">
                <a16:creationId xmlns:a16="http://schemas.microsoft.com/office/drawing/2014/main" id="{07F56CF8-AB14-AB45-A557-FE193EB1458D}"/>
              </a:ext>
            </a:extLst>
          </p:cNvPr>
          <p:cNvSpPr/>
          <p:nvPr userDrawn="1"/>
        </p:nvSpPr>
        <p:spPr>
          <a:xfrm flipH="1" flipV="1">
            <a:off x="3657600" y="-5204"/>
            <a:ext cx="8534400" cy="3501438"/>
          </a:xfrm>
          <a:prstGeom prst="rtTriangle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" panose="020F0502020204030204" pitchFamily="34" charset="0"/>
            </a:endParaRP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21BC18C4-21BA-844C-81CC-8AAEE363A54D}"/>
              </a:ext>
            </a:extLst>
          </p:cNvPr>
          <p:cNvCxnSpPr>
            <a:cxnSpLocks/>
          </p:cNvCxnSpPr>
          <p:nvPr userDrawn="1"/>
        </p:nvCxnSpPr>
        <p:spPr>
          <a:xfrm>
            <a:off x="766763" y="6395161"/>
            <a:ext cx="885825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Ein Bild, das Zeichnung, Hemd enthält.&#10;&#10;Automatisch generierte Beschreibung">
            <a:extLst>
              <a:ext uri="{FF2B5EF4-FFF2-40B4-BE49-F238E27FC236}">
                <a16:creationId xmlns:a16="http://schemas.microsoft.com/office/drawing/2014/main" id="{34F6645E-3FF4-C841-9190-6E7B025D341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88620" y="6344142"/>
            <a:ext cx="1039697" cy="335386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8A3B6D7-7EB4-8646-B562-457F9E6E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1349" y="6397467"/>
            <a:ext cx="16496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10A1D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‹#›</a:t>
            </a:fld>
            <a:endParaRPr lang="de-DE" sz="1400" dirty="0"/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15A5FF9B-A132-F641-97F9-6F076D421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447" y="6397467"/>
            <a:ext cx="1649666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80FF9B-F16D-CA48-AEC0-3CC2FEA644E3}" type="datetime1">
              <a:rPr lang="de-DE" sz="1400" smtClean="0"/>
              <a:t>28.04.2023</a:t>
            </a:fld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12109E91-427D-E645-9EC5-AD9498E49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352" y="6397467"/>
            <a:ext cx="5248435" cy="3651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Lost in the design space?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70" r:id="rId2"/>
    <p:sldLayoutId id="2147483969" r:id="rId3"/>
    <p:sldLayoutId id="2147483953" r:id="rId4"/>
    <p:sldLayoutId id="2147483955" r:id="rId5"/>
    <p:sldLayoutId id="2147483956" r:id="rId6"/>
    <p:sldLayoutId id="2147483962" r:id="rId7"/>
    <p:sldLayoutId id="2147483965" r:id="rId8"/>
    <p:sldLayoutId id="214748396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InfoOTText Semibold" panose="02000506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foOTText Semibold" panose="02000506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foOTText" panose="02000506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pos="2751" userDrawn="1">
          <p15:clr>
            <a:srgbClr val="F26B43"/>
          </p15:clr>
        </p15:guide>
        <p15:guide id="6" pos="5019" userDrawn="1">
          <p15:clr>
            <a:srgbClr val="F26B43"/>
          </p15:clr>
        </p15:guide>
        <p15:guide id="7" pos="1617" userDrawn="1">
          <p15:clr>
            <a:srgbClr val="F26B43"/>
          </p15:clr>
        </p15:guide>
        <p15:guide id="8" pos="6153" userDrawn="1">
          <p15:clr>
            <a:srgbClr val="F26B43"/>
          </p15:clr>
        </p15:guide>
        <p15:guide id="9" pos="1527" userDrawn="1">
          <p15:clr>
            <a:srgbClr val="F26B43"/>
          </p15:clr>
        </p15:guide>
        <p15:guide id="10" pos="2661" userDrawn="1">
          <p15:clr>
            <a:srgbClr val="F26B43"/>
          </p15:clr>
        </p15:guide>
        <p15:guide id="11" pos="3795" userDrawn="1">
          <p15:clr>
            <a:srgbClr val="F26B43"/>
          </p15:clr>
        </p15:guide>
        <p15:guide id="12" pos="4929" userDrawn="1">
          <p15:clr>
            <a:srgbClr val="F26B43"/>
          </p15:clr>
        </p15:guide>
        <p15:guide id="13" pos="6063" userDrawn="1">
          <p15:clr>
            <a:srgbClr val="F26B43"/>
          </p15:clr>
        </p15:guide>
        <p15:guide id="14" pos="7197" userDrawn="1">
          <p15:clr>
            <a:srgbClr val="F26B43"/>
          </p15:clr>
        </p15:guide>
        <p15:guide id="15" orient="horz" pos="3974" userDrawn="1">
          <p15:clr>
            <a:srgbClr val="F26B43"/>
          </p15:clr>
        </p15:guide>
        <p15:guide id="16" pos="483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orient="horz" pos="1253" userDrawn="1">
          <p15:clr>
            <a:srgbClr val="F26B43"/>
          </p15:clr>
        </p15:guide>
        <p15:guide id="19" orient="horz" pos="3067" userDrawn="1">
          <p15:clr>
            <a:srgbClr val="F26B43"/>
          </p15:clr>
        </p15:guide>
        <p15:guide id="20" orient="horz" pos="572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521" userDrawn="1">
          <p15:clr>
            <a:srgbClr val="F26B43"/>
          </p15:clr>
        </p15:guide>
        <p15:guide id="23" orient="horz" pos="1026" userDrawn="1">
          <p15:clr>
            <a:srgbClr val="F26B43"/>
          </p15:clr>
        </p15:guide>
        <p15:guide id="24" orient="horz" pos="2840" userDrawn="1">
          <p15:clr>
            <a:srgbClr val="F26B43"/>
          </p15:clr>
        </p15:guide>
        <p15:guide id="25" orient="horz" pos="1933" userDrawn="1">
          <p15:clr>
            <a:srgbClr val="F26B43"/>
          </p15:clr>
        </p15:guide>
        <p15:guide id="26" orient="horz" pos="1706" userDrawn="1">
          <p15:clr>
            <a:srgbClr val="F26B43"/>
          </p15:clr>
        </p15:guide>
        <p15:guide id="27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846CCA-20E2-EC4D-9166-3CEF67504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544" y="3525785"/>
            <a:ext cx="7040909" cy="1089724"/>
          </a:xfrm>
        </p:spPr>
        <p:txBody>
          <a:bodyPr/>
          <a:lstStyle/>
          <a:p>
            <a:r>
              <a:rPr lang="en-US" noProof="0" dirty="0"/>
              <a:t>Symposium “Open Science – </a:t>
            </a:r>
            <a:r>
              <a:rPr lang="en-US" noProof="0" dirty="0" err="1"/>
              <a:t>Forschungstransparenz</a:t>
            </a:r>
            <a:r>
              <a:rPr lang="en-US" noProof="0" dirty="0"/>
              <a:t> in den </a:t>
            </a:r>
            <a:r>
              <a:rPr lang="en-US" noProof="0" dirty="0" err="1"/>
              <a:t>Wirtschaftswissenschaften</a:t>
            </a:r>
            <a:r>
              <a:rPr lang="en-US" noProof="0" dirty="0"/>
              <a:t>”</a:t>
            </a:r>
          </a:p>
          <a:p>
            <a:r>
              <a:rPr lang="en-US" dirty="0"/>
              <a:t>26. </a:t>
            </a:r>
            <a:r>
              <a:rPr lang="en-US" noProof="0" dirty="0"/>
              <a:t>April 2023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529E0F-8101-834E-A298-A0E37E971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937" y="4868863"/>
            <a:ext cx="5254625" cy="1439862"/>
          </a:xfrm>
        </p:spPr>
        <p:txBody>
          <a:bodyPr/>
          <a:lstStyle/>
          <a:p>
            <a:r>
              <a:rPr lang="en-US" b="1" noProof="0" dirty="0"/>
              <a:t>Jörg Ankel-Peters, RWI &amp; U Passau</a:t>
            </a:r>
          </a:p>
          <a:p>
            <a:endParaRPr lang="en-US" noProof="0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3E55FD5-3624-A2D0-9636-4C9FBFF21C43}"/>
              </a:ext>
            </a:extLst>
          </p:cNvPr>
          <p:cNvSpPr txBox="1">
            <a:spLocks/>
          </p:cNvSpPr>
          <p:nvPr/>
        </p:nvSpPr>
        <p:spPr>
          <a:xfrm>
            <a:off x="171123" y="1907074"/>
            <a:ext cx="9103506" cy="9430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nfoOTText" panose="0200050603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/>
              <a:t>Wirtschaftswissenschaften</a:t>
            </a:r>
            <a:r>
              <a:rPr lang="en-US" sz="3000" b="1" dirty="0"/>
              <a:t> </a:t>
            </a:r>
            <a:r>
              <a:rPr lang="en-US" sz="3000" b="1" dirty="0" err="1"/>
              <a:t>brauchen</a:t>
            </a:r>
            <a:r>
              <a:rPr lang="en-US" sz="3000" b="1" dirty="0"/>
              <a:t> </a:t>
            </a:r>
            <a:r>
              <a:rPr lang="en-US" sz="3000" b="1" dirty="0" err="1"/>
              <a:t>Selbstrefle</a:t>
            </a:r>
            <a:r>
              <a:rPr lang="en-US" sz="3000" b="1" dirty="0" err="1">
                <a:solidFill>
                  <a:srgbClr val="FF0000"/>
                </a:solidFill>
              </a:rPr>
              <a:t>x</a:t>
            </a:r>
            <a:r>
              <a:rPr lang="en-US" sz="3000" b="1" dirty="0" err="1"/>
              <a:t>ion</a:t>
            </a:r>
            <a:r>
              <a:rPr lang="en-US" sz="3000" b="1" dirty="0"/>
              <a:t>: </a:t>
            </a:r>
          </a:p>
          <a:p>
            <a:endParaRPr lang="en-US" sz="3000" b="1" dirty="0"/>
          </a:p>
          <a:p>
            <a:r>
              <a:rPr lang="en-US" sz="3000" b="1" dirty="0"/>
              <a:t>Sind </a:t>
            </a:r>
            <a:r>
              <a:rPr lang="en-US" sz="3000" b="1" dirty="0" err="1"/>
              <a:t>Transparenzstandards</a:t>
            </a:r>
            <a:r>
              <a:rPr lang="en-US" sz="3000" b="1" dirty="0"/>
              <a:t> </a:t>
            </a:r>
            <a:r>
              <a:rPr lang="en-US" sz="3000" b="1" dirty="0" err="1"/>
              <a:t>genug</a:t>
            </a:r>
            <a:r>
              <a:rPr lang="en-US" sz="3000" b="1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6A61B2-AA75-3C2D-8973-940A52E27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48018"/>
            <a:ext cx="3300984" cy="10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9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10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cap="none" dirty="0"/>
              <a:t>Transparenzstandards vs. p-</a:t>
            </a:r>
            <a:r>
              <a:rPr lang="de-DE" cap="none" dirty="0" err="1"/>
              <a:t>hacking</a:t>
            </a:r>
            <a:r>
              <a:rPr lang="de-DE" cap="none" dirty="0"/>
              <a:t>, </a:t>
            </a:r>
            <a:r>
              <a:rPr lang="de-DE" cap="none" dirty="0" err="1"/>
              <a:t>Publication</a:t>
            </a:r>
            <a:r>
              <a:rPr lang="de-DE" cap="none" dirty="0"/>
              <a:t> Bias &amp; </a:t>
            </a:r>
            <a:r>
              <a:rPr lang="de-DE" cap="none" dirty="0" err="1"/>
              <a:t>HARKing</a:t>
            </a:r>
            <a:endParaRPr lang="de-DE" cap="none" noProof="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61EB339-A8FC-C17A-8565-71881ACAF7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7215" y="1269970"/>
            <a:ext cx="10724956" cy="1247600"/>
          </a:xfrm>
        </p:spPr>
        <p:txBody>
          <a:bodyPr/>
          <a:lstStyle/>
          <a:p>
            <a:pPr marL="0" indent="0">
              <a:buNone/>
            </a:pPr>
            <a:r>
              <a:rPr lang="de-DE" b="0" noProof="0" dirty="0"/>
              <a:t>Zwei zentrale Transparenzstandards haben sich in den letzten Jahren stark verbreitet </a:t>
            </a:r>
            <a:endParaRPr lang="de-DE" noProof="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A9CEC-70CC-073A-9317-EBCDD0066CD8}"/>
              </a:ext>
            </a:extLst>
          </p:cNvPr>
          <p:cNvSpPr txBox="1">
            <a:spLocks/>
          </p:cNvSpPr>
          <p:nvPr/>
        </p:nvSpPr>
        <p:spPr>
          <a:xfrm>
            <a:off x="117215" y="2333110"/>
            <a:ext cx="11817042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Prä-Spezifizierung: wir verpflichten uns VOR der Nutzung der Daten die Analyse auf eine festgelegte Art und für festgelegte Hypothesen durchzuführen UND sie zu veröffentlichen</a:t>
            </a:r>
          </a:p>
          <a:p>
            <a:endParaRPr lang="de-DE" b="0" dirty="0"/>
          </a:p>
          <a:p>
            <a:endParaRPr lang="de-DE" b="0" dirty="0"/>
          </a:p>
          <a:p>
            <a:r>
              <a:rPr lang="de-DE" b="0" dirty="0"/>
              <a:t>Data &amp; Code Sharing: durch die Norm, die eigene Analyse inkl. Daten verfügbar zu machen entstehen Anreize, machen wir uns überprüfbar und es entstehen Anreize gegen p-</a:t>
            </a:r>
            <a:r>
              <a:rPr lang="de-DE" b="0" dirty="0" err="1"/>
              <a:t>hacking</a:t>
            </a:r>
            <a:r>
              <a:rPr lang="de-DE" b="0" dirty="0"/>
              <a:t> und </a:t>
            </a:r>
            <a:r>
              <a:rPr lang="de-DE" b="0" dirty="0" err="1"/>
              <a:t>HARKing</a:t>
            </a:r>
            <a:r>
              <a:rPr lang="de-DE" b="0" dirty="0"/>
              <a:t>     </a:t>
            </a:r>
          </a:p>
          <a:p>
            <a:pPr marL="457200" lvl="1" indent="0">
              <a:buFont typeface="Lucida Grande" panose="020B06000405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71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11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28" y="151937"/>
            <a:ext cx="10023767" cy="523162"/>
          </a:xfrm>
        </p:spPr>
        <p:txBody>
          <a:bodyPr/>
          <a:lstStyle/>
          <a:p>
            <a:r>
              <a:rPr lang="de-DE" cap="none" dirty="0"/>
              <a:t>Prä-Spezifizierung auf dem Vormarsch</a:t>
            </a:r>
            <a:endParaRPr lang="de-DE" cap="none" noProof="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61EB339-A8FC-C17A-8565-71881ACAF7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167199" y="4973974"/>
            <a:ext cx="2024801" cy="12476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Source: </a:t>
            </a:r>
            <a:r>
              <a:rPr lang="de-DE" sz="1600" noProof="0" dirty="0"/>
              <a:t>Miguel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A0A3A-20F0-1DC8-C402-0C7826D35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471"/>
          <a:stretch/>
        </p:blipFill>
        <p:spPr>
          <a:xfrm>
            <a:off x="2560985" y="771248"/>
            <a:ext cx="7606214" cy="56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12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28" y="151937"/>
            <a:ext cx="10023767" cy="523162"/>
          </a:xfrm>
        </p:spPr>
        <p:txBody>
          <a:bodyPr/>
          <a:lstStyle/>
          <a:p>
            <a:r>
              <a:rPr lang="de-DE" cap="none" dirty="0"/>
              <a:t>Transparenz auf dem Vormarsch?</a:t>
            </a:r>
            <a:endParaRPr lang="de-DE" cap="none" noProof="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61EB339-A8FC-C17A-8565-71881ACAF7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647189" y="2805200"/>
            <a:ext cx="2024801" cy="12476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Source: </a:t>
            </a:r>
            <a:r>
              <a:rPr lang="de-DE" sz="1600" noProof="0" dirty="0"/>
              <a:t>Miguel (2021)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97146-5373-BAE7-9A8C-244562A92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/>
          <a:stretch/>
        </p:blipFill>
        <p:spPr>
          <a:xfrm>
            <a:off x="731295" y="1298899"/>
            <a:ext cx="9939647" cy="398803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32A5CBD-CC9D-86F8-25B6-DF6A5A64B091}"/>
              </a:ext>
            </a:extLst>
          </p:cNvPr>
          <p:cNvSpPr txBox="1">
            <a:spLocks/>
          </p:cNvSpPr>
          <p:nvPr/>
        </p:nvSpPr>
        <p:spPr>
          <a:xfrm>
            <a:off x="236800" y="5773667"/>
            <a:ext cx="10593495" cy="1247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Lediglich RCTs und Experimente sind (inzwischen) systematisch präspezifiziert</a:t>
            </a:r>
          </a:p>
          <a:p>
            <a:r>
              <a:rPr lang="de-DE" b="0" dirty="0"/>
              <a:t>Sekundärdatenbasierte Arbeit wird fast nie präspezifiziert oder protokolliert</a:t>
            </a:r>
          </a:p>
        </p:txBody>
      </p:sp>
    </p:spTree>
    <p:extLst>
      <p:ext uri="{BB962C8B-B14F-4D97-AF65-F5344CB8AC3E}">
        <p14:creationId xmlns:p14="http://schemas.microsoft.com/office/powerpoint/2010/main" val="10128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13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28" y="151937"/>
            <a:ext cx="10023767" cy="523162"/>
          </a:xfrm>
        </p:spPr>
        <p:txBody>
          <a:bodyPr/>
          <a:lstStyle/>
          <a:p>
            <a:r>
              <a:rPr lang="de-DE" cap="none" dirty="0"/>
              <a:t>Präspezifizierung für RCTs auf dem Vormarsch – aber wie?</a:t>
            </a:r>
            <a:endParaRPr lang="de-DE" cap="none" noProof="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32A5CBD-CC9D-86F8-25B6-DF6A5A64B091}"/>
              </a:ext>
            </a:extLst>
          </p:cNvPr>
          <p:cNvSpPr txBox="1">
            <a:spLocks/>
          </p:cNvSpPr>
          <p:nvPr/>
        </p:nvSpPr>
        <p:spPr>
          <a:xfrm>
            <a:off x="615288" y="6234200"/>
            <a:ext cx="11484145" cy="1247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Präspezifizierung ist nur eine notwendige Bedingung – entscheidend ist ihre Anwendung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DC31D-2EF0-D8BA-857B-F4F45E4B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02" y="772361"/>
            <a:ext cx="8045286" cy="5001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B21D6-02F8-C8DC-FDD3-128CC3E5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99" y="592912"/>
            <a:ext cx="7871092" cy="549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579DBF-69FC-814B-934F-6F5A98C0F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94" y="1271116"/>
            <a:ext cx="12192000" cy="43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14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28" y="95408"/>
            <a:ext cx="10023767" cy="523162"/>
          </a:xfrm>
        </p:spPr>
        <p:txBody>
          <a:bodyPr/>
          <a:lstStyle/>
          <a:p>
            <a:r>
              <a:rPr lang="de-DE" cap="none" dirty="0"/>
              <a:t>Open Data &amp; Code Sharing – aber wer repliziert?</a:t>
            </a:r>
            <a:endParaRPr lang="de-DE" cap="none" noProof="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32A5CBD-CC9D-86F8-25B6-DF6A5A64B091}"/>
              </a:ext>
            </a:extLst>
          </p:cNvPr>
          <p:cNvSpPr txBox="1">
            <a:spLocks/>
          </p:cNvSpPr>
          <p:nvPr/>
        </p:nvSpPr>
        <p:spPr>
          <a:xfrm>
            <a:off x="175901" y="795301"/>
            <a:ext cx="12016099" cy="1247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0" dirty="0"/>
              <a:t>Open Data &amp; Code sind eine notwendige Bedingung – doch entscheidend ist ihre Nutzung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EFC50-E76A-79B3-4589-EAEEF56C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22" y="1545868"/>
            <a:ext cx="5312355" cy="4685345"/>
          </a:xfrm>
          <a:prstGeom prst="rect">
            <a:avLst/>
          </a:prstGeom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7B50AC0A-4FDE-CD95-43FE-01D29586E807}"/>
              </a:ext>
            </a:extLst>
          </p:cNvPr>
          <p:cNvSpPr txBox="1">
            <a:spLocks/>
          </p:cNvSpPr>
          <p:nvPr/>
        </p:nvSpPr>
        <p:spPr>
          <a:xfrm>
            <a:off x="5676508" y="1835885"/>
            <a:ext cx="6515492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b="0" dirty="0" err="1"/>
              <a:t>Systematic</a:t>
            </a:r>
            <a:r>
              <a:rPr lang="de-DE" b="0" dirty="0"/>
              <a:t> Review der Top50 Journals: </a:t>
            </a:r>
            <a:r>
              <a:rPr lang="de-DE" b="0" dirty="0" err="1"/>
              <a:t>wieviele</a:t>
            </a:r>
            <a:r>
              <a:rPr lang="de-DE" b="0" dirty="0"/>
              <a:t> ‘</a:t>
            </a:r>
            <a:r>
              <a:rPr lang="de-DE" dirty="0" err="1"/>
              <a:t>p</a:t>
            </a:r>
            <a:r>
              <a:rPr lang="de-DE" b="0" dirty="0" err="1"/>
              <a:t>olicing</a:t>
            </a:r>
            <a:r>
              <a:rPr lang="de-DE" dirty="0"/>
              <a:t> </a:t>
            </a:r>
            <a:r>
              <a:rPr lang="de-DE" dirty="0" err="1"/>
              <a:t>r</a:t>
            </a:r>
            <a:r>
              <a:rPr lang="de-DE" b="0" dirty="0" err="1"/>
              <a:t>eplications</a:t>
            </a:r>
            <a:r>
              <a:rPr lang="de-DE" b="0" dirty="0"/>
              <a:t>‘ werden publiziert?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Ein publ. ist dann als ‘</a:t>
            </a:r>
            <a:r>
              <a:rPr lang="de-DE" dirty="0" err="1"/>
              <a:t>policing</a:t>
            </a:r>
            <a:r>
              <a:rPr lang="de-DE" dirty="0"/>
              <a:t> </a:t>
            </a:r>
            <a:r>
              <a:rPr lang="de-DE" dirty="0" err="1"/>
              <a:t>replication</a:t>
            </a:r>
            <a:r>
              <a:rPr lang="de-DE" dirty="0"/>
              <a:t>‘ kodiert, wenn es ein vorher publiziertes Papier direkt adressiert und herausfordert (in Titel oder Abstract)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Unabhängig davon, ob es eine ‘</a:t>
            </a:r>
            <a:r>
              <a:rPr lang="de-DE" dirty="0" err="1"/>
              <a:t>robustness</a:t>
            </a:r>
            <a:r>
              <a:rPr lang="de-DE" dirty="0"/>
              <a:t> </a:t>
            </a:r>
            <a:r>
              <a:rPr lang="de-DE" dirty="0" err="1"/>
              <a:t>replication</a:t>
            </a:r>
            <a:r>
              <a:rPr lang="de-DE" dirty="0"/>
              <a:t>‘ oder eine ‘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replication</a:t>
            </a:r>
            <a:r>
              <a:rPr lang="de-DE" dirty="0"/>
              <a:t>‘ ist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Idee dahinter ist: nur durch eine solche direkte Ansprache entfaltet Replikation ihre regulierende Wirkung</a:t>
            </a:r>
          </a:p>
        </p:txBody>
      </p:sp>
    </p:spTree>
    <p:extLst>
      <p:ext uri="{BB962C8B-B14F-4D97-AF65-F5344CB8AC3E}">
        <p14:creationId xmlns:p14="http://schemas.microsoft.com/office/powerpoint/2010/main" val="11080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15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013" y="607100"/>
            <a:ext cx="4656121" cy="523162"/>
          </a:xfrm>
        </p:spPr>
        <p:txBody>
          <a:bodyPr/>
          <a:lstStyle/>
          <a:p>
            <a:r>
              <a:rPr lang="de-DE" cap="none" dirty="0"/>
              <a:t>Open Data &amp; Code Sharing – aber wer repliziert?</a:t>
            </a:r>
            <a:endParaRPr lang="de-DE" cap="none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1AC32B-9607-C10B-2C94-F78063CA873F}"/>
              </a:ext>
            </a:extLst>
          </p:cNvPr>
          <p:cNvGrpSpPr/>
          <p:nvPr/>
        </p:nvGrpSpPr>
        <p:grpSpPr>
          <a:xfrm>
            <a:off x="6075248" y="58148"/>
            <a:ext cx="6613217" cy="6756368"/>
            <a:chOff x="5669399" y="58148"/>
            <a:chExt cx="6613217" cy="67563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9ACE1F-C668-F76D-0612-1DD46BDD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9399" y="58148"/>
              <a:ext cx="6140121" cy="56172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72B936-596A-5B33-5DF6-225E0D8D6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2427" y="5705404"/>
              <a:ext cx="6550189" cy="1109112"/>
            </a:xfrm>
            <a:prstGeom prst="rect">
              <a:avLst/>
            </a:prstGeom>
          </p:spPr>
        </p:pic>
      </p:grp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4ACD0100-7E3D-268B-D49F-9A9EF137D1DC}"/>
              </a:ext>
            </a:extLst>
          </p:cNvPr>
          <p:cNvSpPr txBox="1">
            <a:spLocks/>
          </p:cNvSpPr>
          <p:nvPr/>
        </p:nvSpPr>
        <p:spPr>
          <a:xfrm>
            <a:off x="-501171" y="1805696"/>
            <a:ext cx="6515492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b="0" dirty="0"/>
              <a:t>Es werden kaum </a:t>
            </a:r>
            <a:r>
              <a:rPr lang="de-DE" b="0" dirty="0" err="1"/>
              <a:t>Policing</a:t>
            </a:r>
            <a:r>
              <a:rPr lang="de-DE" b="0" dirty="0"/>
              <a:t> </a:t>
            </a:r>
            <a:r>
              <a:rPr lang="de-DE" b="0" dirty="0" err="1"/>
              <a:t>Replications</a:t>
            </a:r>
            <a:r>
              <a:rPr lang="de-DE" b="0" dirty="0"/>
              <a:t> publiziert (1-3% der publizierten Papiere)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Suggestive Evidenz: es ist auch ein Supply-Problem: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BDB7D-6577-A24C-5D22-8F0B051F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9359"/>
            <a:ext cx="6070752" cy="33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16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818" y="407207"/>
            <a:ext cx="11627439" cy="232172"/>
          </a:xfrm>
        </p:spPr>
        <p:txBody>
          <a:bodyPr/>
          <a:lstStyle/>
          <a:p>
            <a:r>
              <a:rPr lang="de-DE" cap="none" dirty="0"/>
              <a:t>(</a:t>
            </a:r>
            <a:r>
              <a:rPr lang="de-DE" cap="none" dirty="0" err="1"/>
              <a:t>Policing</a:t>
            </a:r>
            <a:r>
              <a:rPr lang="de-DE" cap="none" dirty="0"/>
              <a:t>) Replikation als veritabler Teil der wissenschaftlichen Arbeit</a:t>
            </a:r>
            <a:endParaRPr lang="de-DE" cap="none" noProof="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A9CEC-70CC-073A-9317-EBCDD0066CD8}"/>
              </a:ext>
            </a:extLst>
          </p:cNvPr>
          <p:cNvSpPr txBox="1">
            <a:spLocks/>
          </p:cNvSpPr>
          <p:nvPr/>
        </p:nvSpPr>
        <p:spPr>
          <a:xfrm>
            <a:off x="117215" y="1443416"/>
            <a:ext cx="11817042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Unsere Replication Rate berücksichtigt natürlich nicht die Classroom </a:t>
            </a:r>
            <a:r>
              <a:rPr lang="de-DE" b="0" dirty="0" err="1"/>
              <a:t>Replications</a:t>
            </a:r>
            <a:r>
              <a:rPr lang="de-DE" b="0" dirty="0"/>
              <a:t> in Master- und PhD-Kursen</a:t>
            </a:r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r>
              <a:rPr lang="de-DE" b="0" dirty="0"/>
              <a:t>Aber:</a:t>
            </a:r>
          </a:p>
          <a:p>
            <a:r>
              <a:rPr lang="de-DE" b="0" dirty="0"/>
              <a:t>Erwarten wir von Nachwuchswissenschaftler:innen, dass sie mögliche Probleme in meist einflussreichen Papieren sehr mächtiger </a:t>
            </a:r>
            <a:r>
              <a:rPr lang="de-DE" b="0" dirty="0" err="1"/>
              <a:t>Autor:innen</a:t>
            </a:r>
            <a:r>
              <a:rPr lang="de-DE" b="0" dirty="0"/>
              <a:t> publizieren? </a:t>
            </a:r>
          </a:p>
          <a:p>
            <a:endParaRPr lang="de-DE" b="0" dirty="0"/>
          </a:p>
          <a:p>
            <a:r>
              <a:rPr lang="de-DE" b="0" dirty="0"/>
              <a:t>Das Publizieren von Replikationen ist nicht nur aufwändig und schwierig sondern sozial/kulturell hochgradig sensibel  </a:t>
            </a:r>
          </a:p>
          <a:p>
            <a:pPr marL="457200" lvl="1" indent="0">
              <a:buFont typeface="Lucida Grande" panose="020B06000405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7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17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040" y="517630"/>
            <a:ext cx="10807540" cy="523162"/>
          </a:xfrm>
        </p:spPr>
        <p:txBody>
          <a:bodyPr/>
          <a:lstStyle/>
          <a:p>
            <a:r>
              <a:rPr lang="de-DE" cap="none" dirty="0"/>
              <a:t>Sind Transparenzstandards genug?</a:t>
            </a:r>
            <a:endParaRPr lang="de-DE" cap="none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FF7F1-4A4D-6F1C-DE59-4F1B90F3D35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03790" y="1674212"/>
            <a:ext cx="9608372" cy="4195247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Ofosu &amp; Posner (2021) </a:t>
            </a:r>
            <a:r>
              <a:rPr lang="en-US" b="0" dirty="0" err="1"/>
              <a:t>Schlussfolgerung</a:t>
            </a:r>
            <a:r>
              <a:rPr lang="en-US" b="0" dirty="0"/>
              <a:t> </a:t>
            </a:r>
            <a:r>
              <a:rPr lang="en-US" b="0" dirty="0" err="1"/>
              <a:t>zur</a:t>
            </a:r>
            <a:r>
              <a:rPr lang="en-US" b="0" dirty="0"/>
              <a:t> </a:t>
            </a:r>
            <a:r>
              <a:rPr lang="en-US" b="0" dirty="0" err="1"/>
              <a:t>Präspezifzierung</a:t>
            </a:r>
            <a:r>
              <a:rPr lang="en-US" b="0" dirty="0"/>
              <a:t>…</a:t>
            </a:r>
          </a:p>
          <a:p>
            <a:pPr marL="0" indent="0" algn="ctr">
              <a:buNone/>
            </a:pPr>
            <a:endParaRPr lang="en-US" b="0" i="1" dirty="0"/>
          </a:p>
          <a:p>
            <a:pPr marL="0" indent="0" algn="ctr">
              <a:buNone/>
            </a:pPr>
            <a:r>
              <a:rPr lang="en-US" b="0" i="1" dirty="0"/>
              <a:t>“PAPs [pre-analysis plans] are unlikely to enhance research credibility without vigorous policing—something the disciplines provide little guidance for undertaking and generally do </a:t>
            </a:r>
            <a:r>
              <a:rPr lang="de-DE" b="0" i="1" dirty="0"/>
              <a:t>not </a:t>
            </a:r>
            <a:r>
              <a:rPr lang="de-DE" b="0" i="1" dirty="0" err="1"/>
              <a:t>reward</a:t>
            </a:r>
            <a:r>
              <a:rPr lang="de-DE" b="0" i="1" dirty="0"/>
              <a:t>.“</a:t>
            </a:r>
          </a:p>
          <a:p>
            <a:pPr marL="0" indent="0" algn="ctr">
              <a:buNone/>
            </a:pPr>
            <a:endParaRPr lang="de-DE" b="0" dirty="0"/>
          </a:p>
          <a:p>
            <a:pPr marL="0" indent="0">
              <a:buNone/>
            </a:pPr>
            <a:r>
              <a:rPr lang="en-US" b="0" dirty="0"/>
              <a:t>…</a:t>
            </a:r>
            <a:r>
              <a:rPr lang="en-US" b="0" dirty="0" err="1"/>
              <a:t>ist</a:t>
            </a:r>
            <a:r>
              <a:rPr lang="en-US" b="0" dirty="0"/>
              <a:t> </a:t>
            </a:r>
            <a:r>
              <a:rPr lang="en-US" b="0" dirty="0" err="1"/>
              <a:t>übertragbar</a:t>
            </a:r>
            <a:r>
              <a:rPr lang="en-US" b="0" dirty="0"/>
              <a:t> auf Open Data &amp; Code Sharing: </a:t>
            </a:r>
            <a:r>
              <a:rPr lang="en-US" b="0" dirty="0" err="1"/>
              <a:t>ohne</a:t>
            </a:r>
            <a:r>
              <a:rPr lang="en-US" b="0" dirty="0"/>
              <a:t> ‘policing’ </a:t>
            </a:r>
            <a:r>
              <a:rPr lang="en-US" b="0" dirty="0" err="1"/>
              <a:t>entfaltet</a:t>
            </a:r>
            <a:r>
              <a:rPr lang="en-US" b="0" dirty="0"/>
              <a:t> es seine </a:t>
            </a:r>
            <a:r>
              <a:rPr lang="en-US" b="0" dirty="0" err="1"/>
              <a:t>Anreizwirkung</a:t>
            </a:r>
            <a:r>
              <a:rPr lang="en-US" b="0" dirty="0"/>
              <a:t> </a:t>
            </a:r>
            <a:r>
              <a:rPr lang="en-US" b="0" dirty="0" err="1"/>
              <a:t>nicht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36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EDBCAB-6D24-512D-C36F-DD1C993B3C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70632" y="747455"/>
            <a:ext cx="11431559" cy="4318061"/>
          </a:xfrm>
        </p:spPr>
        <p:txBody>
          <a:bodyPr/>
          <a:lstStyle/>
          <a:p>
            <a:r>
              <a:rPr lang="en-US" b="0" dirty="0"/>
              <a:t>Die </a:t>
            </a:r>
            <a:r>
              <a:rPr lang="en-US" b="0" dirty="0" err="1"/>
              <a:t>bisherigen</a:t>
            </a:r>
            <a:r>
              <a:rPr lang="en-US" b="0" dirty="0"/>
              <a:t> </a:t>
            </a:r>
            <a:r>
              <a:rPr lang="en-US" b="0" dirty="0" err="1"/>
              <a:t>Transparenzstandards</a:t>
            </a:r>
            <a:r>
              <a:rPr lang="en-US" b="0" dirty="0"/>
              <a:t> </a:t>
            </a:r>
            <a:r>
              <a:rPr lang="en-US" b="0" dirty="0" err="1"/>
              <a:t>sind</a:t>
            </a:r>
            <a:r>
              <a:rPr lang="en-US" b="0" dirty="0"/>
              <a:t> </a:t>
            </a:r>
            <a:r>
              <a:rPr lang="en-US" b="0" dirty="0" err="1"/>
              <a:t>enorm</a:t>
            </a:r>
            <a:r>
              <a:rPr lang="en-US" b="0" dirty="0"/>
              <a:t> </a:t>
            </a:r>
            <a:r>
              <a:rPr lang="en-US" b="0" dirty="0" err="1"/>
              <a:t>wichtig</a:t>
            </a:r>
            <a:r>
              <a:rPr lang="en-US" b="0" dirty="0"/>
              <a:t> – </a:t>
            </a:r>
            <a:r>
              <a:rPr lang="en-US" b="0" dirty="0" err="1"/>
              <a:t>aber</a:t>
            </a:r>
            <a:r>
              <a:rPr lang="en-US" b="0" dirty="0"/>
              <a:t> </a:t>
            </a:r>
            <a:r>
              <a:rPr lang="en-US" b="0" dirty="0" err="1"/>
              <a:t>sie</a:t>
            </a:r>
            <a:r>
              <a:rPr lang="en-US" b="0" dirty="0"/>
              <a:t> </a:t>
            </a:r>
            <a:r>
              <a:rPr lang="en-US" b="0" dirty="0" err="1"/>
              <a:t>können</a:t>
            </a:r>
            <a:r>
              <a:rPr lang="en-US" b="0" dirty="0"/>
              <a:t> </a:t>
            </a:r>
            <a:r>
              <a:rPr lang="en-US" b="0" dirty="0" err="1"/>
              <a:t>nur</a:t>
            </a:r>
            <a:r>
              <a:rPr lang="en-US" b="0" dirty="0"/>
              <a:t> der </a:t>
            </a:r>
            <a:r>
              <a:rPr lang="en-US" b="0" dirty="0" err="1"/>
              <a:t>Anfang</a:t>
            </a:r>
            <a:r>
              <a:rPr lang="en-US" b="0" dirty="0"/>
              <a:t> sein</a:t>
            </a:r>
          </a:p>
          <a:p>
            <a:endParaRPr lang="en-US" b="0" dirty="0"/>
          </a:p>
          <a:p>
            <a:r>
              <a:rPr lang="en-US" b="0" dirty="0" err="1"/>
              <a:t>Publikationsdruck</a:t>
            </a:r>
            <a:r>
              <a:rPr lang="en-US" b="0" dirty="0"/>
              <a:t> und </a:t>
            </a:r>
            <a:r>
              <a:rPr lang="en-US" b="0" dirty="0" err="1"/>
              <a:t>wachsende</a:t>
            </a:r>
            <a:r>
              <a:rPr lang="en-US" b="0" dirty="0"/>
              <a:t> </a:t>
            </a:r>
            <a:r>
              <a:rPr lang="en-US" b="0" dirty="0" err="1"/>
              <a:t>Datenverfügbarkeit</a:t>
            </a:r>
            <a:r>
              <a:rPr lang="en-US" b="0" dirty="0"/>
              <a:t> </a:t>
            </a:r>
            <a:r>
              <a:rPr lang="en-US" b="0" dirty="0" err="1"/>
              <a:t>führen</a:t>
            </a:r>
            <a:r>
              <a:rPr lang="en-US" b="0" dirty="0"/>
              <a:t> fast </a:t>
            </a:r>
            <a:r>
              <a:rPr lang="en-US" b="0" dirty="0" err="1"/>
              <a:t>zwangsläufig</a:t>
            </a:r>
            <a:r>
              <a:rPr lang="en-US" b="0" dirty="0"/>
              <a:t> </a:t>
            </a:r>
            <a:r>
              <a:rPr lang="en-US" b="0" dirty="0" err="1"/>
              <a:t>zu</a:t>
            </a:r>
            <a:r>
              <a:rPr lang="en-US" b="0" dirty="0"/>
              <a:t> </a:t>
            </a:r>
            <a:r>
              <a:rPr lang="en-US" b="0" dirty="0" err="1"/>
              <a:t>Problemen</a:t>
            </a:r>
            <a:r>
              <a:rPr lang="en-US" b="0" dirty="0"/>
              <a:t>…  </a:t>
            </a:r>
          </a:p>
          <a:p>
            <a:endParaRPr lang="en-US" b="0" dirty="0"/>
          </a:p>
          <a:p>
            <a:r>
              <a:rPr lang="en-US" b="0" dirty="0"/>
              <a:t>….</a:t>
            </a:r>
            <a:r>
              <a:rPr lang="en-US" b="0" dirty="0" err="1"/>
              <a:t>wenn</a:t>
            </a:r>
            <a:r>
              <a:rPr lang="en-US" b="0" dirty="0"/>
              <a:t> </a:t>
            </a:r>
            <a:r>
              <a:rPr lang="en-US" b="0" dirty="0" err="1"/>
              <a:t>nicht</a:t>
            </a:r>
            <a:r>
              <a:rPr lang="en-US" b="0" dirty="0"/>
              <a:t> </a:t>
            </a:r>
            <a:r>
              <a:rPr lang="en-US" b="0" dirty="0" err="1"/>
              <a:t>kritische</a:t>
            </a:r>
            <a:r>
              <a:rPr lang="en-US" b="0" dirty="0"/>
              <a:t> </a:t>
            </a:r>
            <a:r>
              <a:rPr lang="en-US" b="0" dirty="0" err="1"/>
              <a:t>Selbstreflexion</a:t>
            </a:r>
            <a:r>
              <a:rPr lang="en-US" b="0" dirty="0"/>
              <a:t> a.k.a. ‘vigorous policing’ </a:t>
            </a:r>
            <a:r>
              <a:rPr lang="en-US" b="0" dirty="0" err="1"/>
              <a:t>zum</a:t>
            </a:r>
            <a:r>
              <a:rPr lang="en-US" b="0" dirty="0"/>
              <a:t> Teil der </a:t>
            </a:r>
            <a:r>
              <a:rPr lang="en-US" b="0" dirty="0" err="1"/>
              <a:t>wissenschaftlichen</a:t>
            </a:r>
            <a:r>
              <a:rPr lang="en-US" b="0" dirty="0"/>
              <a:t> Arbeit </a:t>
            </a:r>
            <a:r>
              <a:rPr lang="en-US" b="0" dirty="0" err="1"/>
              <a:t>werden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Ein </a:t>
            </a:r>
            <a:r>
              <a:rPr lang="en-US" b="0" dirty="0" err="1"/>
              <a:t>anderer</a:t>
            </a:r>
            <a:r>
              <a:rPr lang="en-US" b="0" dirty="0"/>
              <a:t> </a:t>
            </a:r>
            <a:r>
              <a:rPr lang="en-US" b="0" dirty="0" err="1"/>
              <a:t>Elefant</a:t>
            </a:r>
            <a:r>
              <a:rPr lang="en-US" b="0" dirty="0"/>
              <a:t> </a:t>
            </a:r>
            <a:r>
              <a:rPr lang="en-US" b="0" dirty="0" err="1"/>
              <a:t>im</a:t>
            </a:r>
            <a:r>
              <a:rPr lang="en-US" b="0" dirty="0"/>
              <a:t> </a:t>
            </a:r>
            <a:r>
              <a:rPr lang="en-US" b="0" dirty="0" err="1"/>
              <a:t>Raum</a:t>
            </a:r>
            <a:r>
              <a:rPr lang="en-US" b="0" dirty="0"/>
              <a:t> </a:t>
            </a:r>
            <a:r>
              <a:rPr lang="en-US" b="0" dirty="0" err="1"/>
              <a:t>sind</a:t>
            </a:r>
            <a:r>
              <a:rPr lang="en-US" b="0" dirty="0"/>
              <a:t> die </a:t>
            </a:r>
            <a:r>
              <a:rPr lang="en-US" b="0" dirty="0" err="1"/>
              <a:t>normativen</a:t>
            </a:r>
            <a:r>
              <a:rPr lang="en-US" b="0" dirty="0"/>
              <a:t> </a:t>
            </a:r>
            <a:r>
              <a:rPr lang="en-US" b="0" dirty="0" err="1"/>
              <a:t>Perspektiven</a:t>
            </a:r>
            <a:r>
              <a:rPr lang="en-US" b="0" dirty="0"/>
              <a:t> (“</a:t>
            </a:r>
            <a:r>
              <a:rPr lang="en-US" b="0" dirty="0" err="1"/>
              <a:t>Wir</a:t>
            </a:r>
            <a:r>
              <a:rPr lang="en-US" b="0" dirty="0"/>
              <a:t> </a:t>
            </a:r>
            <a:r>
              <a:rPr lang="en-US" b="0" dirty="0" err="1"/>
              <a:t>sind</a:t>
            </a:r>
            <a:r>
              <a:rPr lang="en-US" b="0" dirty="0"/>
              <a:t> </a:t>
            </a:r>
            <a:r>
              <a:rPr lang="en-US" b="0" dirty="0" err="1"/>
              <a:t>Empiriker:innen</a:t>
            </a:r>
            <a:r>
              <a:rPr lang="en-US" b="0" dirty="0"/>
              <a:t>, </a:t>
            </a:r>
            <a:r>
              <a:rPr lang="en-US" b="0" dirty="0" err="1"/>
              <a:t>wir</a:t>
            </a:r>
            <a:r>
              <a:rPr lang="en-US" b="0" dirty="0"/>
              <a:t> </a:t>
            </a:r>
            <a:r>
              <a:rPr lang="en-US" b="0" dirty="0" err="1"/>
              <a:t>haben</a:t>
            </a:r>
            <a:r>
              <a:rPr lang="en-US" b="0" dirty="0"/>
              <a:t> </a:t>
            </a:r>
            <a:r>
              <a:rPr lang="en-US" b="0" dirty="0" err="1"/>
              <a:t>keine</a:t>
            </a:r>
            <a:r>
              <a:rPr lang="en-US" b="0" dirty="0"/>
              <a:t> </a:t>
            </a:r>
            <a:r>
              <a:rPr lang="en-US" b="0" dirty="0" err="1"/>
              <a:t>Ideologie</a:t>
            </a:r>
            <a:r>
              <a:rPr lang="en-US" b="0" dirty="0"/>
              <a:t>”) – </a:t>
            </a:r>
            <a:r>
              <a:rPr lang="en-US" b="0" dirty="0" err="1"/>
              <a:t>doch</a:t>
            </a:r>
            <a:r>
              <a:rPr lang="en-US" b="0" dirty="0"/>
              <a:t> </a:t>
            </a:r>
            <a:r>
              <a:rPr lang="en-US" b="0" dirty="0" err="1"/>
              <a:t>dazu</a:t>
            </a:r>
            <a:r>
              <a:rPr lang="en-US" b="0" dirty="0"/>
              <a:t> </a:t>
            </a:r>
            <a:r>
              <a:rPr lang="en-US" b="0" dirty="0" err="1"/>
              <a:t>vielleicht</a:t>
            </a:r>
            <a:r>
              <a:rPr lang="en-US" b="0" dirty="0"/>
              <a:t> </a:t>
            </a:r>
            <a:r>
              <a:rPr lang="en-US" b="0" dirty="0" err="1"/>
              <a:t>mehr</a:t>
            </a:r>
            <a:r>
              <a:rPr lang="en-US" b="0" dirty="0"/>
              <a:t> </a:t>
            </a:r>
            <a:r>
              <a:rPr lang="en-US" b="0" dirty="0" err="1"/>
              <a:t>beim</a:t>
            </a:r>
            <a:r>
              <a:rPr lang="en-US" b="0" dirty="0"/>
              <a:t> </a:t>
            </a:r>
            <a:r>
              <a:rPr lang="en-US" b="0" dirty="0" err="1"/>
              <a:t>nächsten</a:t>
            </a:r>
            <a:r>
              <a:rPr lang="en-US" b="0" dirty="0"/>
              <a:t> Mal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92049-AC1F-7A53-CBD4-F11BC960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18</a:t>
            </a:fld>
            <a:endParaRPr lang="de-DE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68AC40-0AC2-6A32-F822-94850C78A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772" y="110383"/>
            <a:ext cx="8854614" cy="358775"/>
          </a:xfrm>
        </p:spPr>
        <p:txBody>
          <a:bodyPr/>
          <a:lstStyle/>
          <a:p>
            <a:r>
              <a:rPr lang="en-US" cap="none" dirty="0" err="1"/>
              <a:t>Fazit</a:t>
            </a:r>
            <a:r>
              <a:rPr lang="en-US" cap="none" dirty="0"/>
              <a:t> &amp; </a:t>
            </a:r>
            <a:r>
              <a:rPr lang="en-US" cap="none" dirty="0" err="1"/>
              <a:t>Ausklang</a:t>
            </a:r>
            <a:endParaRPr lang="en-US" cap="none" noProof="0" dirty="0"/>
          </a:p>
        </p:txBody>
      </p:sp>
    </p:spTree>
    <p:extLst>
      <p:ext uri="{BB962C8B-B14F-4D97-AF65-F5344CB8AC3E}">
        <p14:creationId xmlns:p14="http://schemas.microsoft.com/office/powerpoint/2010/main" val="404074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A94B09-6E8A-0844-A4DF-E11D30E6C3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0926" y="1087863"/>
            <a:ext cx="12601298" cy="4318061"/>
          </a:xfrm>
        </p:spPr>
        <p:txBody>
          <a:bodyPr/>
          <a:lstStyle/>
          <a:p>
            <a:r>
              <a:rPr lang="de-DE" b="0" dirty="0"/>
              <a:t>Tun wir das Richtige in Lehre, Forschung und Politikberatung? </a:t>
            </a:r>
          </a:p>
          <a:p>
            <a:r>
              <a:rPr lang="de-DE" b="0" noProof="0" dirty="0"/>
              <a:t>Die Antwort auf diese Frage hat offensichtlich viele Dimensionen – und sie ist nicht neu</a:t>
            </a:r>
          </a:p>
          <a:p>
            <a:endParaRPr lang="de-DE" b="0" dirty="0"/>
          </a:p>
          <a:p>
            <a:endParaRPr lang="de-DE" b="0" noProof="0" dirty="0"/>
          </a:p>
          <a:p>
            <a:endParaRPr lang="de-DE" b="0" dirty="0"/>
          </a:p>
          <a:p>
            <a:endParaRPr lang="de-DE" b="0" dirty="0"/>
          </a:p>
          <a:p>
            <a:endParaRPr lang="de-DE" b="0" noProof="0" dirty="0"/>
          </a:p>
          <a:p>
            <a:endParaRPr lang="de-DE" b="0" noProof="0" dirty="0"/>
          </a:p>
          <a:p>
            <a:endParaRPr lang="de-DE" b="0" dirty="0"/>
          </a:p>
          <a:p>
            <a:endParaRPr lang="de-DE" b="0" noProof="0" dirty="0"/>
          </a:p>
          <a:p>
            <a:r>
              <a:rPr lang="de-DE" b="0" noProof="0" dirty="0"/>
              <a:t>Mein heutiger Diskussionsbeitrag konzentriert sich auf die Belastbarkeit der </a:t>
            </a:r>
            <a:r>
              <a:rPr lang="de-DE" b="0" i="1" noProof="0" dirty="0"/>
              <a:t>modernen</a:t>
            </a:r>
            <a:r>
              <a:rPr lang="de-DE" b="0" noProof="0" dirty="0"/>
              <a:t> empirischen Wirtschaftswissenschaften </a:t>
            </a:r>
          </a:p>
          <a:p>
            <a:endParaRPr lang="de-DE" b="0" dirty="0"/>
          </a:p>
          <a:p>
            <a:endParaRPr lang="de-DE" dirty="0"/>
          </a:p>
          <a:p>
            <a:pPr marL="457200" lvl="1" indent="0">
              <a:buNone/>
            </a:pP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2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400" y="349719"/>
            <a:ext cx="8854614" cy="358775"/>
          </a:xfrm>
        </p:spPr>
        <p:txBody>
          <a:bodyPr/>
          <a:lstStyle/>
          <a:p>
            <a:r>
              <a:rPr lang="de-DE" cap="none" noProof="0" dirty="0"/>
              <a:t>Wissenschaftliche Selbstreflexion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802D6-9DE8-FFA0-BDDE-C4E63472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14" y="2001823"/>
            <a:ext cx="8109772" cy="3016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DFAD8-C5BF-981E-33EB-1416183C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28" y="1984833"/>
            <a:ext cx="4941589" cy="3509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B345E3-0C28-D243-4E2D-810A41655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169" y="2155811"/>
            <a:ext cx="5653180" cy="3167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9E7F19-6069-F7A9-87EB-6D18C79F0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982" y="2001823"/>
            <a:ext cx="6616272" cy="3423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BCB20A-D5E1-7905-A4C3-E85242357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198" y="1896238"/>
            <a:ext cx="6667604" cy="35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A94B09-6E8A-0844-A4DF-E11D30E6C3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801" y="1015287"/>
            <a:ext cx="11627439" cy="4318061"/>
          </a:xfrm>
        </p:spPr>
        <p:txBody>
          <a:bodyPr/>
          <a:lstStyle/>
          <a:p>
            <a:r>
              <a:rPr lang="de-DE" b="0" dirty="0"/>
              <a:t>Die Profession ist stolz auf ihre Entwicklung in den letzten 30 Jahren…</a:t>
            </a:r>
          </a:p>
          <a:p>
            <a:pPr lvl="1"/>
            <a:r>
              <a:rPr lang="de-DE" b="0" dirty="0"/>
              <a:t>…zu einer überwiegend empirischen Disziplin </a:t>
            </a:r>
          </a:p>
          <a:p>
            <a:pPr lvl="1"/>
            <a:r>
              <a:rPr lang="de-DE" b="0" dirty="0"/>
              <a:t>Vorreiterrolle in Sachen „Design-</a:t>
            </a:r>
            <a:r>
              <a:rPr lang="de-DE" b="0" dirty="0" err="1"/>
              <a:t>based</a:t>
            </a:r>
            <a:r>
              <a:rPr lang="de-DE" b="0" dirty="0"/>
              <a:t> Research“ (Card 2021) mit Fokus auf Kausalidentifikation</a:t>
            </a:r>
          </a:p>
          <a:p>
            <a:endParaRPr lang="de-DE" b="0" noProof="0" dirty="0"/>
          </a:p>
          <a:p>
            <a:r>
              <a:rPr lang="de-DE" b="0" dirty="0"/>
              <a:t>Am aktuellen Rand </a:t>
            </a:r>
            <a:r>
              <a:rPr lang="de-DE" b="0" noProof="0" dirty="0"/>
              <a:t>große Fortschritte bei der Forschungstransparenz (e.g. Miguel 2021, Vilhuber 2020) </a:t>
            </a:r>
          </a:p>
          <a:p>
            <a:pPr lvl="1"/>
            <a:r>
              <a:rPr lang="de-DE" b="0" dirty="0"/>
              <a:t>Data &amp; Code Sharing</a:t>
            </a:r>
          </a:p>
          <a:p>
            <a:pPr lvl="1"/>
            <a:r>
              <a:rPr lang="de-DE" dirty="0"/>
              <a:t>Prä-spezifizierung </a:t>
            </a:r>
            <a:endParaRPr lang="de-DE" b="0" dirty="0"/>
          </a:p>
          <a:p>
            <a:endParaRPr lang="de-DE" b="0" noProof="0" dirty="0"/>
          </a:p>
          <a:p>
            <a:endParaRPr lang="de-DE" b="0" noProof="0" dirty="0"/>
          </a:p>
          <a:p>
            <a:r>
              <a:rPr lang="de-DE" b="0" dirty="0"/>
              <a:t>Sind wir epistemisch also auf dem richtigen Weg? </a:t>
            </a:r>
          </a:p>
          <a:p>
            <a:endParaRPr lang="de-DE" b="0" dirty="0"/>
          </a:p>
          <a:p>
            <a:r>
              <a:rPr lang="de-DE" b="0" dirty="0"/>
              <a:t>Meine Kritik in der Nussschale: zu viel Fokus auf Identifikation, zu wenig auf Inferenz </a:t>
            </a:r>
          </a:p>
          <a:p>
            <a:endParaRPr lang="de-DE" b="0" noProof="0" dirty="0"/>
          </a:p>
          <a:p>
            <a:endParaRPr lang="de-DE" b="0" dirty="0"/>
          </a:p>
          <a:p>
            <a:endParaRPr lang="de-DE" b="0" dirty="0"/>
          </a:p>
          <a:p>
            <a:endParaRPr lang="de-DE" dirty="0"/>
          </a:p>
          <a:p>
            <a:pPr marL="457200" lvl="1" indent="0">
              <a:buNone/>
            </a:pP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3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cap="none" noProof="0" dirty="0"/>
              <a:t>Design-</a:t>
            </a:r>
            <a:r>
              <a:rPr lang="de-DE" cap="none" noProof="0" dirty="0" err="1"/>
              <a:t>based</a:t>
            </a:r>
            <a:r>
              <a:rPr lang="de-DE" cap="none" noProof="0" dirty="0"/>
              <a:t> Research &amp; Credibility Revolution (2.0)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1EC72-F4F8-8CB5-2813-FC8C31A4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379" y="2146331"/>
            <a:ext cx="7434281" cy="44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54" y="666684"/>
            <a:ext cx="3487433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cap="none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Epistemische</a:t>
            </a:r>
            <a:r>
              <a:rPr lang="en-US" sz="3700" kern="1200" cap="none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Blind Spots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A94B09-6E8A-0844-A4DF-E11D30E6C3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41995" y="642632"/>
            <a:ext cx="7641773" cy="4461164"/>
          </a:xfrm>
        </p:spPr>
        <p:txBody>
          <a:bodyPr/>
          <a:lstStyle/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r>
              <a:rPr lang="de-DE" b="0" dirty="0"/>
              <a:t>Es fehlt in den Wirtschaftswissen eine Kultur… </a:t>
            </a:r>
          </a:p>
          <a:p>
            <a:pPr marL="0" indent="0">
              <a:buNone/>
            </a:pPr>
            <a:r>
              <a:rPr lang="de-DE" b="0" dirty="0"/>
              <a:t>…der Meta-Analyse</a:t>
            </a:r>
          </a:p>
          <a:p>
            <a:pPr lvl="1"/>
            <a:r>
              <a:rPr lang="de-DE" dirty="0" err="1"/>
              <a:t>Ökonom:innen</a:t>
            </a:r>
            <a:r>
              <a:rPr lang="de-DE" dirty="0"/>
              <a:t> investieren alles in das Identifizieren *lokaler* kausaler Effekte – wie sich diese zu einem konsolidierten, generalisierbaren Bild zusammensetzen ist nicht Teil der Ausbildung und wird kaum erforscht</a:t>
            </a:r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r>
              <a:rPr lang="de-DE" b="0" dirty="0"/>
              <a:t>…des organisierten Skeptizismus </a:t>
            </a:r>
          </a:p>
          <a:p>
            <a:pPr lvl="1"/>
            <a:r>
              <a:rPr lang="de-DE" dirty="0"/>
              <a:t>Publizierte Ergebnisse werden als paradigmatische Wahrheiten behandelt (besonders in Top-Journals)  </a:t>
            </a:r>
          </a:p>
          <a:p>
            <a:pPr lvl="1"/>
            <a:r>
              <a:rPr lang="de-DE" dirty="0"/>
              <a:t>Das methodische Toolkit wird kaum hinterfragt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 </a:t>
            </a:r>
            <a:fld id="{1009E830-1A31-2046-A084-D1E9F200294C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D24C8DC8-391C-913C-C1B8-28E390623E0F}"/>
              </a:ext>
            </a:extLst>
          </p:cNvPr>
          <p:cNvSpPr txBox="1">
            <a:spLocks/>
          </p:cNvSpPr>
          <p:nvPr/>
        </p:nvSpPr>
        <p:spPr>
          <a:xfrm>
            <a:off x="3373070" y="253558"/>
            <a:ext cx="8906017" cy="10306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panose="020B0600040502020204" pitchFamily="34" charset="0"/>
              <a:buNone/>
            </a:pPr>
            <a:r>
              <a:rPr lang="de-DE" sz="2600" dirty="0" err="1">
                <a:latin typeface="+mj-lt"/>
              </a:rPr>
              <a:t>Organized</a:t>
            </a:r>
            <a:r>
              <a:rPr lang="de-DE" sz="2600" dirty="0">
                <a:latin typeface="+mj-lt"/>
              </a:rPr>
              <a:t> </a:t>
            </a:r>
            <a:r>
              <a:rPr lang="de-DE" sz="2600" dirty="0" err="1">
                <a:latin typeface="+mj-lt"/>
              </a:rPr>
              <a:t>Skepticsm</a:t>
            </a:r>
            <a:r>
              <a:rPr lang="de-DE" sz="2600" dirty="0">
                <a:latin typeface="+mj-lt"/>
              </a:rPr>
              <a:t> (Merton) &amp; die Meta-Perspektive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739F5EF-3CA4-F0AF-3216-89AFEE833423}"/>
              </a:ext>
            </a:extLst>
          </p:cNvPr>
          <p:cNvSpPr txBox="1">
            <a:spLocks/>
          </p:cNvSpPr>
          <p:nvPr/>
        </p:nvSpPr>
        <p:spPr>
          <a:xfrm>
            <a:off x="3446023" y="5425705"/>
            <a:ext cx="9157414" cy="20815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0" dirty="0" err="1"/>
              <a:t>Good</a:t>
            </a:r>
            <a:r>
              <a:rPr lang="de-DE" b="0" dirty="0"/>
              <a:t> News: in den letzten Jahren hat sich eine kleine Meta-Nische entwickelt</a:t>
            </a:r>
          </a:p>
          <a:p>
            <a:pPr marL="0" indent="0">
              <a:buNone/>
            </a:pPr>
            <a:r>
              <a:rPr lang="de-DE" b="0" dirty="0"/>
              <a:t>Bad News: es mehren sich die Anzeichen für Probleme</a:t>
            </a:r>
          </a:p>
          <a:p>
            <a:pPr marL="457200" lvl="1" indent="0">
              <a:buFont typeface="Lucida Grande" panose="020B0600040502020204" pitchFamily="34" charset="0"/>
              <a:buNone/>
            </a:pP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A6AA4-9DCF-E6C5-13E5-8C334056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131" y="3104741"/>
            <a:ext cx="6259263" cy="361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5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cap="none" noProof="0" dirty="0"/>
              <a:t>Anzeichen für eine „Replikationskrise“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61EB339-A8FC-C17A-8565-71881ACAF7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83469" y="1537801"/>
            <a:ext cx="12601298" cy="4318061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Unter anderem:</a:t>
            </a:r>
          </a:p>
          <a:p>
            <a:pPr marL="0" indent="0">
              <a:buNone/>
            </a:pPr>
            <a:endParaRPr lang="de-DE" b="0" dirty="0"/>
          </a:p>
          <a:p>
            <a:r>
              <a:rPr lang="de-DE" b="0" dirty="0"/>
              <a:t>Brodeur et al. (2020): </a:t>
            </a:r>
            <a:r>
              <a:rPr lang="de-DE" b="0" dirty="0" err="1"/>
              <a:t>smoking</a:t>
            </a:r>
            <a:r>
              <a:rPr lang="de-DE" b="0" dirty="0"/>
              <a:t> </a:t>
            </a:r>
            <a:r>
              <a:rPr lang="de-DE" b="0" dirty="0" err="1"/>
              <a:t>gun</a:t>
            </a:r>
            <a:r>
              <a:rPr lang="de-DE" b="0" dirty="0"/>
              <a:t>-Evidenz für die Existenz eines </a:t>
            </a:r>
            <a:r>
              <a:rPr lang="de-DE" b="0" dirty="0" err="1"/>
              <a:t>Publication</a:t>
            </a:r>
            <a:r>
              <a:rPr lang="de-DE" b="0" dirty="0"/>
              <a:t> Bias in WW</a:t>
            </a:r>
          </a:p>
          <a:p>
            <a:endParaRPr lang="de-DE" b="0" noProof="0" dirty="0"/>
          </a:p>
          <a:p>
            <a:r>
              <a:rPr lang="de-DE" b="0" dirty="0"/>
              <a:t>Ioannidis et al. (2017): ein strukturelles Problem mit statistischer Power in den WW</a:t>
            </a:r>
          </a:p>
          <a:p>
            <a:endParaRPr lang="de-DE" b="0" noProof="0" dirty="0"/>
          </a:p>
          <a:p>
            <a:r>
              <a:rPr lang="de-DE" b="0" dirty="0"/>
              <a:t>Ferraro &amp; Shukla (2021): „</a:t>
            </a:r>
            <a:r>
              <a:rPr lang="de-DE" b="0" dirty="0" err="1"/>
              <a:t>questionable</a:t>
            </a:r>
            <a:r>
              <a:rPr lang="de-DE" b="0" dirty="0"/>
              <a:t> </a:t>
            </a:r>
            <a:r>
              <a:rPr lang="de-DE" b="0" dirty="0" err="1"/>
              <a:t>research</a:t>
            </a:r>
            <a:r>
              <a:rPr lang="de-DE" b="0" dirty="0"/>
              <a:t> </a:t>
            </a:r>
            <a:r>
              <a:rPr lang="de-DE" b="0" dirty="0" err="1"/>
              <a:t>practices</a:t>
            </a:r>
            <a:r>
              <a:rPr lang="de-DE" b="0" dirty="0"/>
              <a:t>“ sind weit verbreitet </a:t>
            </a:r>
          </a:p>
          <a:p>
            <a:endParaRPr lang="de-DE" b="0" dirty="0"/>
          </a:p>
          <a:p>
            <a:r>
              <a:rPr lang="de-DE" b="0" dirty="0"/>
              <a:t>Peters et al. (2018): Hoch publizierte RCTs interessieren sich nicht für ihre externe Validität </a:t>
            </a:r>
          </a:p>
          <a:p>
            <a:endParaRPr lang="de-DE" b="0" dirty="0"/>
          </a:p>
          <a:p>
            <a:endParaRPr lang="de-DE" b="0" dirty="0"/>
          </a:p>
          <a:p>
            <a:endParaRPr lang="de-DE" b="0" noProof="0" dirty="0"/>
          </a:p>
          <a:p>
            <a:endParaRPr lang="de-DE" b="0" dirty="0"/>
          </a:p>
          <a:p>
            <a:endParaRPr lang="de-DE" b="0" dirty="0"/>
          </a:p>
          <a:p>
            <a:endParaRPr lang="de-DE" dirty="0"/>
          </a:p>
          <a:p>
            <a:pPr marL="457200" lvl="1" indent="0">
              <a:buNone/>
            </a:pP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535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6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i="1" cap="none" dirty="0"/>
              <a:t>p</a:t>
            </a:r>
            <a:r>
              <a:rPr lang="de-DE" cap="none" noProof="0" dirty="0"/>
              <a:t>-</a:t>
            </a:r>
            <a:r>
              <a:rPr lang="de-DE" cap="none" noProof="0" dirty="0" err="1"/>
              <a:t>hacking</a:t>
            </a:r>
            <a:r>
              <a:rPr lang="de-DE" cap="none" noProof="0" dirty="0"/>
              <a:t>, </a:t>
            </a:r>
            <a:r>
              <a:rPr lang="de-DE" cap="none" noProof="0" dirty="0" err="1"/>
              <a:t>HARKing</a:t>
            </a:r>
            <a:r>
              <a:rPr lang="de-DE" cap="none" noProof="0" dirty="0"/>
              <a:t> &amp; </a:t>
            </a:r>
            <a:r>
              <a:rPr lang="de-DE" cap="none" noProof="0" dirty="0" err="1"/>
              <a:t>Publication</a:t>
            </a:r>
            <a:r>
              <a:rPr lang="de-DE" cap="none" noProof="0" dirty="0"/>
              <a:t> Bias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61EB339-A8FC-C17A-8565-71881ACAF7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06022" y="1417796"/>
            <a:ext cx="7531298" cy="1247600"/>
          </a:xfrm>
        </p:spPr>
        <p:txBody>
          <a:bodyPr/>
          <a:lstStyle/>
          <a:p>
            <a:r>
              <a:rPr lang="de-DE" b="0" i="1" dirty="0"/>
              <a:t>„</a:t>
            </a:r>
            <a:r>
              <a:rPr lang="de-DE" b="0" i="1" dirty="0" err="1"/>
              <a:t>If</a:t>
            </a:r>
            <a:r>
              <a:rPr lang="de-DE" b="0" i="1" dirty="0"/>
              <a:t> </a:t>
            </a:r>
            <a:r>
              <a:rPr lang="de-DE" b="0" i="1" dirty="0" err="1"/>
              <a:t>you</a:t>
            </a:r>
            <a:r>
              <a:rPr lang="de-DE" b="0" i="1" dirty="0"/>
              <a:t> </a:t>
            </a:r>
            <a:r>
              <a:rPr lang="de-DE" b="0" i="1" dirty="0" err="1"/>
              <a:t>torture</a:t>
            </a:r>
            <a:r>
              <a:rPr lang="de-DE" b="0" i="1" dirty="0"/>
              <a:t> the </a:t>
            </a:r>
            <a:r>
              <a:rPr lang="de-DE" b="0" i="1" dirty="0" err="1"/>
              <a:t>data</a:t>
            </a:r>
            <a:r>
              <a:rPr lang="de-DE" b="0" i="1" dirty="0"/>
              <a:t> </a:t>
            </a:r>
            <a:r>
              <a:rPr lang="de-DE" b="0" i="1" dirty="0" err="1"/>
              <a:t>long</a:t>
            </a:r>
            <a:r>
              <a:rPr lang="de-DE" b="0" i="1" dirty="0"/>
              <a:t> </a:t>
            </a:r>
            <a:r>
              <a:rPr lang="de-DE" b="0" i="1" dirty="0" err="1"/>
              <a:t>enough</a:t>
            </a:r>
            <a:r>
              <a:rPr lang="de-DE" b="0" i="1" dirty="0"/>
              <a:t> </a:t>
            </a:r>
            <a:r>
              <a:rPr lang="de-DE" b="0" i="1" dirty="0" err="1"/>
              <a:t>it</a:t>
            </a:r>
            <a:r>
              <a:rPr lang="de-DE" b="0" i="1" dirty="0"/>
              <a:t> will </a:t>
            </a:r>
            <a:r>
              <a:rPr lang="de-DE" b="0" i="1" dirty="0" err="1"/>
              <a:t>confess</a:t>
            </a:r>
            <a:r>
              <a:rPr lang="de-DE" b="0" i="1" dirty="0"/>
              <a:t> </a:t>
            </a:r>
            <a:r>
              <a:rPr lang="de-DE" b="0" i="1" dirty="0" err="1"/>
              <a:t>to</a:t>
            </a:r>
            <a:r>
              <a:rPr lang="de-DE" b="0" i="1" dirty="0"/>
              <a:t> </a:t>
            </a:r>
            <a:r>
              <a:rPr lang="de-DE" b="0" i="1" dirty="0" err="1"/>
              <a:t>anything</a:t>
            </a:r>
            <a:r>
              <a:rPr lang="de-DE" b="0" i="1" dirty="0"/>
              <a:t>“ </a:t>
            </a:r>
            <a:r>
              <a:rPr lang="de-DE" b="0" dirty="0"/>
              <a:t>(Ronald </a:t>
            </a:r>
            <a:r>
              <a:rPr lang="de-DE" b="0" dirty="0" err="1"/>
              <a:t>Coase</a:t>
            </a:r>
            <a:r>
              <a:rPr lang="de-DE" b="0" dirty="0"/>
              <a:t>)</a:t>
            </a:r>
          </a:p>
          <a:p>
            <a:pPr marL="457200" lvl="1" indent="0">
              <a:buNone/>
            </a:pPr>
            <a:endParaRPr lang="de-DE" noProof="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A9CEC-70CC-073A-9317-EBCDD0066CD8}"/>
              </a:ext>
            </a:extLst>
          </p:cNvPr>
          <p:cNvSpPr txBox="1">
            <a:spLocks/>
          </p:cNvSpPr>
          <p:nvPr/>
        </p:nvSpPr>
        <p:spPr>
          <a:xfrm>
            <a:off x="127114" y="2895503"/>
            <a:ext cx="9157414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err="1"/>
              <a:t>HARKing</a:t>
            </a:r>
            <a:r>
              <a:rPr lang="de-DE" b="0" dirty="0"/>
              <a:t>: </a:t>
            </a:r>
            <a:r>
              <a:rPr lang="de-DE" b="0" dirty="0" err="1"/>
              <a:t>Hypothesizing</a:t>
            </a:r>
            <a:r>
              <a:rPr lang="de-DE" b="0" dirty="0"/>
              <a:t> after the </a:t>
            </a:r>
            <a:r>
              <a:rPr lang="de-DE" b="0" dirty="0" err="1"/>
              <a:t>results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known</a:t>
            </a:r>
            <a:endParaRPr lang="de-DE" b="0" dirty="0"/>
          </a:p>
          <a:p>
            <a:pPr marL="457200" lvl="1" indent="0">
              <a:buFont typeface="Lucida Grande" panose="020B0600040502020204" pitchFamily="34" charset="0"/>
              <a:buNone/>
            </a:pPr>
            <a:endParaRPr lang="de-DE" dirty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21511FCD-5EE5-7A08-E4B1-FAF260A7831E}"/>
              </a:ext>
            </a:extLst>
          </p:cNvPr>
          <p:cNvSpPr txBox="1">
            <a:spLocks/>
          </p:cNvSpPr>
          <p:nvPr/>
        </p:nvSpPr>
        <p:spPr>
          <a:xfrm>
            <a:off x="125137" y="4389533"/>
            <a:ext cx="9157414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err="1"/>
              <a:t>Publication</a:t>
            </a:r>
            <a:r>
              <a:rPr lang="de-DE" b="0" dirty="0"/>
              <a:t> </a:t>
            </a:r>
            <a:r>
              <a:rPr lang="de-DE" b="0" dirty="0" err="1"/>
              <a:t>bias</a:t>
            </a:r>
            <a:endParaRPr lang="de-DE" b="0" dirty="0"/>
          </a:p>
          <a:p>
            <a:pPr marL="457200" lvl="1" indent="0">
              <a:buFont typeface="Lucida Grande" panose="020B06000405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7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cap="none" noProof="0" dirty="0"/>
              <a:t>Die Freiheitsgrade der Forschenden (1)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A9CEC-70CC-073A-9317-EBCDD0066CD8}"/>
              </a:ext>
            </a:extLst>
          </p:cNvPr>
          <p:cNvSpPr txBox="1">
            <a:spLocks/>
          </p:cNvSpPr>
          <p:nvPr/>
        </p:nvSpPr>
        <p:spPr>
          <a:xfrm>
            <a:off x="127114" y="1149237"/>
            <a:ext cx="4575515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Breznau et al. (2022): </a:t>
            </a:r>
          </a:p>
          <a:p>
            <a:pPr lvl="1"/>
            <a:r>
              <a:rPr lang="de-DE" b="0" dirty="0"/>
              <a:t>73 Forscherteams untersuchen dieselbe Fragestellung</a:t>
            </a:r>
          </a:p>
          <a:p>
            <a:pPr lvl="1"/>
            <a:r>
              <a:rPr lang="de-DE" dirty="0"/>
              <a:t>Ergebnis: geschätzte Effekte von stark und negativ bis stark und positiv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A6171-6132-ED03-CA9D-4C88A2F7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471" y="1620889"/>
            <a:ext cx="6285687" cy="361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262B3-577D-5BD1-805C-B6378F0F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097" y="1245772"/>
            <a:ext cx="7897903" cy="46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8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cap="none" noProof="0" dirty="0"/>
              <a:t>Die Freiheitsgrade der Forschenden (2)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A9CEC-70CC-073A-9317-EBCDD0066CD8}"/>
              </a:ext>
            </a:extLst>
          </p:cNvPr>
          <p:cNvSpPr txBox="1">
            <a:spLocks/>
          </p:cNvSpPr>
          <p:nvPr/>
        </p:nvSpPr>
        <p:spPr>
          <a:xfrm>
            <a:off x="-74766" y="1149237"/>
            <a:ext cx="4575515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Ankel-Peters et al. (2023): </a:t>
            </a:r>
          </a:p>
          <a:p>
            <a:pPr lvl="1"/>
            <a:r>
              <a:rPr lang="de-DE" dirty="0"/>
              <a:t>Replikation eines einflussreichen Papiers im AEJ:AE</a:t>
            </a:r>
          </a:p>
          <a:p>
            <a:pPr lvl="1"/>
            <a:r>
              <a:rPr lang="de-DE" dirty="0"/>
              <a:t>Diagnose 1: Coding Errors, die zu tief sind, um von Data Editors entdeckt zu werden</a:t>
            </a:r>
          </a:p>
          <a:p>
            <a:pPr lvl="1"/>
            <a:r>
              <a:rPr lang="de-DE" dirty="0"/>
              <a:t>Diagnose 2: Selektives ‚</a:t>
            </a:r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screening</a:t>
            </a:r>
            <a:r>
              <a:rPr lang="de-DE" dirty="0"/>
              <a:t>‘ in Originalstudie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6F529-9CB4-C53A-6BDB-7F955B56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738" y="1149237"/>
            <a:ext cx="6853207" cy="5581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15C2C-0D57-74F6-CD05-52DF9A7EC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326" y="1117285"/>
            <a:ext cx="8304512" cy="5390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45E7CF-315F-D4E2-117F-3C1F192F7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32" y="1060326"/>
            <a:ext cx="8353817" cy="53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FADBF7-226F-634C-874B-39F16B9F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1400" dirty="0"/>
              <a:t> </a:t>
            </a:r>
            <a:fld id="{1009E830-1A31-2046-A084-D1E9F200294C}" type="slidenum">
              <a:rPr lang="de-DE" sz="1400" smtClean="0"/>
              <a:pPr/>
              <a:t>9</a:t>
            </a:fld>
            <a:endParaRPr lang="de-DE" sz="1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B1E627-EDBB-C74A-A166-2224B5D2E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399" y="349720"/>
            <a:ext cx="11627439" cy="232172"/>
          </a:xfrm>
        </p:spPr>
        <p:txBody>
          <a:bodyPr/>
          <a:lstStyle/>
          <a:p>
            <a:r>
              <a:rPr lang="de-DE" cap="none" dirty="0"/>
              <a:t>Freiheitsgrade der Forschenden (3)</a:t>
            </a:r>
            <a:endParaRPr lang="de-DE" cap="none" noProof="0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261EB339-A8FC-C17A-8565-71881ACAF7E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7743" y="1108571"/>
            <a:ext cx="11817042" cy="1247600"/>
          </a:xfrm>
        </p:spPr>
        <p:txBody>
          <a:bodyPr/>
          <a:lstStyle/>
          <a:p>
            <a:pPr marL="0" indent="0">
              <a:buNone/>
            </a:pPr>
            <a:r>
              <a:rPr lang="de-DE" b="0" noProof="0" dirty="0"/>
              <a:t>Diese Probleme sind in den Wirtschaftswissenschaften besonders prävalent</a:t>
            </a:r>
            <a:r>
              <a:rPr lang="de-DE" b="0" dirty="0"/>
              <a:t>, weil der Großteil der empirischen Arbeit auf Sekundärdaten basiert</a:t>
            </a:r>
            <a:r>
              <a:rPr lang="de-DE" b="0" noProof="0" dirty="0"/>
              <a:t> </a:t>
            </a:r>
            <a:endParaRPr lang="de-DE" noProof="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AA9CEC-70CC-073A-9317-EBCDD0066CD8}"/>
              </a:ext>
            </a:extLst>
          </p:cNvPr>
          <p:cNvSpPr txBox="1">
            <a:spLocks/>
          </p:cNvSpPr>
          <p:nvPr/>
        </p:nvSpPr>
        <p:spPr>
          <a:xfrm>
            <a:off x="117215" y="2333110"/>
            <a:ext cx="11817042" cy="124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Lucida Grande" panose="020B0600040502020204" pitchFamily="34" charset="0"/>
              <a:buChar char="▸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 panose="020B0600040502020204" pitchFamily="34" charset="0"/>
              <a:buChar char="▸"/>
              <a:defRPr sz="16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Kaum nachvollziehbar, welche Entscheidungen wann und warum von den Forschenden getroffen wurden</a:t>
            </a:r>
          </a:p>
          <a:p>
            <a:endParaRPr lang="de-DE" b="0" dirty="0"/>
          </a:p>
          <a:p>
            <a:r>
              <a:rPr lang="de-DE" b="0" dirty="0"/>
              <a:t>Die ex-post-Diskussion dieser Entscheidungen wird zu einer ausufernden qualitativen Diskussion    </a:t>
            </a:r>
          </a:p>
          <a:p>
            <a:pPr marL="457200" lvl="1" indent="0">
              <a:buFont typeface="Lucida Grande" panose="020B0600040502020204" pitchFamily="34" charset="0"/>
              <a:buNone/>
            </a:pP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35A92-06CD-C5CD-4DD2-6651202B1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84" y="1952835"/>
            <a:ext cx="7371700" cy="42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itelfolie Allgemein">
  <a:themeElements>
    <a:clrScheme name="RWI">
      <a:dk1>
        <a:srgbClr val="000000"/>
      </a:dk1>
      <a:lt1>
        <a:srgbClr val="FFFFFF"/>
      </a:lt1>
      <a:dk2>
        <a:srgbClr val="009DD0"/>
      </a:dk2>
      <a:lt2>
        <a:srgbClr val="B3AD12"/>
      </a:lt2>
      <a:accent1>
        <a:srgbClr val="B3AD12"/>
      </a:accent1>
      <a:accent2>
        <a:srgbClr val="009DD0"/>
      </a:accent2>
      <a:accent3>
        <a:srgbClr val="183051"/>
      </a:accent3>
      <a:accent4>
        <a:srgbClr val="007858"/>
      </a:accent4>
      <a:accent5>
        <a:srgbClr val="E8E100"/>
      </a:accent5>
      <a:accent6>
        <a:srgbClr val="005871"/>
      </a:accent6>
      <a:hlink>
        <a:srgbClr val="10A0D0"/>
      </a:hlink>
      <a:folHlink>
        <a:srgbClr val="B6B8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b="1" i="0" dirty="0" err="1" smtClean="0">
            <a:solidFill>
              <a:schemeClr val="tx2"/>
            </a:solidFill>
            <a:latin typeface="InfoOTDisp Semibold" panose="0200050604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piteltrenner mit Illustration">
  <a:themeElements>
    <a:clrScheme name="RWI">
      <a:dk1>
        <a:srgbClr val="000000"/>
      </a:dk1>
      <a:lt1>
        <a:srgbClr val="FFFFFF"/>
      </a:lt1>
      <a:dk2>
        <a:srgbClr val="009DD0"/>
      </a:dk2>
      <a:lt2>
        <a:srgbClr val="B3AD12"/>
      </a:lt2>
      <a:accent1>
        <a:srgbClr val="B3AD12"/>
      </a:accent1>
      <a:accent2>
        <a:srgbClr val="009DD0"/>
      </a:accent2>
      <a:accent3>
        <a:srgbClr val="183051"/>
      </a:accent3>
      <a:accent4>
        <a:srgbClr val="007858"/>
      </a:accent4>
      <a:accent5>
        <a:srgbClr val="E8E100"/>
      </a:accent5>
      <a:accent6>
        <a:srgbClr val="005871"/>
      </a:accent6>
      <a:hlink>
        <a:srgbClr val="10A0D0"/>
      </a:hlink>
      <a:folHlink>
        <a:srgbClr val="B6B8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b="1" i="0" dirty="0" err="1" smtClean="0">
            <a:solidFill>
              <a:schemeClr val="tx2"/>
            </a:solidFill>
            <a:latin typeface="InfoOTDisp Semibold" panose="0200050604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apitel KB-Bild">
  <a:themeElements>
    <a:clrScheme name="RWI">
      <a:dk1>
        <a:srgbClr val="000000"/>
      </a:dk1>
      <a:lt1>
        <a:srgbClr val="FFFFFF"/>
      </a:lt1>
      <a:dk2>
        <a:srgbClr val="009DD0"/>
      </a:dk2>
      <a:lt2>
        <a:srgbClr val="B3AD12"/>
      </a:lt2>
      <a:accent1>
        <a:srgbClr val="B3AD12"/>
      </a:accent1>
      <a:accent2>
        <a:srgbClr val="009DD0"/>
      </a:accent2>
      <a:accent3>
        <a:srgbClr val="183051"/>
      </a:accent3>
      <a:accent4>
        <a:srgbClr val="007858"/>
      </a:accent4>
      <a:accent5>
        <a:srgbClr val="E8E100"/>
      </a:accent5>
      <a:accent6>
        <a:srgbClr val="005871"/>
      </a:accent6>
      <a:hlink>
        <a:srgbClr val="10A0D0"/>
      </a:hlink>
      <a:folHlink>
        <a:srgbClr val="B6B8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b="1" i="0" dirty="0" err="1" smtClean="0">
            <a:solidFill>
              <a:schemeClr val="tx2"/>
            </a:solidFill>
            <a:latin typeface="InfoOTDisp Semibold" panose="0200050604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nhalt">
  <a:themeElements>
    <a:clrScheme name="Farben RWI 2020_10">
      <a:dk1>
        <a:srgbClr val="000000"/>
      </a:dk1>
      <a:lt1>
        <a:srgbClr val="FFFFFF"/>
      </a:lt1>
      <a:dk2>
        <a:srgbClr val="009DD0"/>
      </a:dk2>
      <a:lt2>
        <a:srgbClr val="B3AD12"/>
      </a:lt2>
      <a:accent1>
        <a:srgbClr val="B3AD12"/>
      </a:accent1>
      <a:accent2>
        <a:srgbClr val="009DD0"/>
      </a:accent2>
      <a:accent3>
        <a:srgbClr val="183051"/>
      </a:accent3>
      <a:accent4>
        <a:srgbClr val="007858"/>
      </a:accent4>
      <a:accent5>
        <a:srgbClr val="E8E100"/>
      </a:accent5>
      <a:accent6>
        <a:srgbClr val="005871"/>
      </a:accent6>
      <a:hlink>
        <a:srgbClr val="009DD0"/>
      </a:hlink>
      <a:folHlink>
        <a:srgbClr val="B3AD1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400" b="1" i="0" dirty="0" err="1" smtClean="0">
            <a:solidFill>
              <a:schemeClr val="tx2"/>
            </a:solidFill>
            <a:latin typeface="InfoOTDisp Semibold" panose="0200050604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B4991A4D7D31488DA0540824188A7F" ma:contentTypeVersion="12" ma:contentTypeDescription="Create a new document." ma:contentTypeScope="" ma:versionID="cb45d2b5601fcfaa8d1722728e1e87cb">
  <xsd:schema xmlns:xsd="http://www.w3.org/2001/XMLSchema" xmlns:xs="http://www.w3.org/2001/XMLSchema" xmlns:p="http://schemas.microsoft.com/office/2006/metadata/properties" xmlns:ns2="17f1cbde-4bca-4bdf-8c50-b5b38f2efdde" xmlns:ns3="5250186c-684d-46e9-9e3b-eb386d7bb75f" targetNamespace="http://schemas.microsoft.com/office/2006/metadata/properties" ma:root="true" ma:fieldsID="78fb5b9d0dba5972f61a05c1c5177726" ns2:_="" ns3:_="">
    <xsd:import namespace="17f1cbde-4bca-4bdf-8c50-b5b38f2efdde"/>
    <xsd:import namespace="5250186c-684d-46e9-9e3b-eb386d7bb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cbde-4bca-4bdf-8c50-b5b38f2ef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fd43f81-236b-4232-b21d-d76ad57b8a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6c-684d-46e9-9e3b-eb386d7bb75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dac4a2e-d644-471c-bd2e-dd0427f3b9ba}" ma:internalName="TaxCatchAll" ma:showField="CatchAllData" ma:web="5250186c-684d-46e9-9e3b-eb386d7bb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f1cbde-4bca-4bdf-8c50-b5b38f2efdde">
      <Terms xmlns="http://schemas.microsoft.com/office/infopath/2007/PartnerControls"/>
    </lcf76f155ced4ddcb4097134ff3c332f>
    <TaxCatchAll xmlns="5250186c-684d-46e9-9e3b-eb386d7bb75f" xsi:nil="true"/>
  </documentManagement>
</p:properties>
</file>

<file path=customXml/itemProps1.xml><?xml version="1.0" encoding="utf-8"?>
<ds:datastoreItem xmlns:ds="http://schemas.openxmlformats.org/officeDocument/2006/customXml" ds:itemID="{067F5D6B-07AD-4BB5-AE1D-3B97A6EE3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cbde-4bca-4bdf-8c50-b5b38f2efdde"/>
    <ds:schemaRef ds:uri="5250186c-684d-46e9-9e3b-eb386d7bb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30039-713D-45E9-81E9-EA1D327B49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3AA89-E16D-456E-93B7-94B07A9B3394}">
  <ds:schemaRefs>
    <ds:schemaRef ds:uri="http://schemas.microsoft.com/office/2006/metadata/properties"/>
    <ds:schemaRef ds:uri="http://schemas.microsoft.com/office/infopath/2007/PartnerControls"/>
    <ds:schemaRef ds:uri="17f1cbde-4bca-4bdf-8c50-b5b38f2efdde"/>
    <ds:schemaRef ds:uri="5250186c-684d-46e9-9e3b-eb386d7bb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1001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InfoOTText</vt:lpstr>
      <vt:lpstr>InfoOTText Semibold</vt:lpstr>
      <vt:lpstr>Lucida Grande</vt:lpstr>
      <vt:lpstr>1_Titelfolie Allgemein</vt:lpstr>
      <vt:lpstr>2_Kapiteltrenner mit Illustration</vt:lpstr>
      <vt:lpstr>3_Kapitel KB-Bild</vt:lpstr>
      <vt:lpstr>4_Inhalt</vt:lpstr>
      <vt:lpstr>PowerPoint Presentation</vt:lpstr>
      <vt:lpstr>Wissenschaftliche Selbstreflexion</vt:lpstr>
      <vt:lpstr>Design-based Research &amp; Credibility Revolution (2.0)</vt:lpstr>
      <vt:lpstr>Epistemische Blind Spots</vt:lpstr>
      <vt:lpstr>Anzeichen für eine „Replikationskrise“</vt:lpstr>
      <vt:lpstr>p-hacking, HARKing &amp; Publication Bias</vt:lpstr>
      <vt:lpstr>Die Freiheitsgrade der Forschenden (1)</vt:lpstr>
      <vt:lpstr>Die Freiheitsgrade der Forschenden (2)</vt:lpstr>
      <vt:lpstr>Freiheitsgrade der Forschenden (3)</vt:lpstr>
      <vt:lpstr>Transparenzstandards vs. p-hacking, Publication Bias &amp; HARKing</vt:lpstr>
      <vt:lpstr>Prä-Spezifizierung auf dem Vormarsch</vt:lpstr>
      <vt:lpstr>Transparenz auf dem Vormarsch?</vt:lpstr>
      <vt:lpstr>Präspezifizierung für RCTs auf dem Vormarsch – aber wie?</vt:lpstr>
      <vt:lpstr>Open Data &amp; Code Sharing – aber wer repliziert?</vt:lpstr>
      <vt:lpstr>Open Data &amp; Code Sharing – aber wer repliziert?</vt:lpstr>
      <vt:lpstr>(Policing) Replikation als veritabler Teil der wissenschaftlichen Arbeit</vt:lpstr>
      <vt:lpstr>Sind Transparenzstandards genug?</vt:lpstr>
      <vt:lpstr>Fazit &amp; Ausklang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Franke, Magdalena</dc:creator>
  <cp:lastModifiedBy>Jörg Peters</cp:lastModifiedBy>
  <cp:revision>805</cp:revision>
  <dcterms:created xsi:type="dcterms:W3CDTF">2020-06-25T07:42:47Z</dcterms:created>
  <dcterms:modified xsi:type="dcterms:W3CDTF">2023-04-28T11:51:31Z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0x01010002B4991A4D7D31488DA0540824188A7F</vt:lpwstr>
  </property>
  <property fmtid="{D5CDD505-2E9C-101B-9397-08002B2CF9AE}" pid="3" name="MediaServiceImageTags">
    <vt:lpwstr/>
  </property>
</Properties>
</file>